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72" r:id="rId1"/>
    <p:sldMasterId id="2147484287" r:id="rId2"/>
  </p:sldMasterIdLst>
  <p:notesMasterIdLst>
    <p:notesMasterId r:id="rId6"/>
  </p:notesMasterIdLst>
  <p:sldIdLst>
    <p:sldId id="284" r:id="rId3"/>
    <p:sldId id="267030" r:id="rId4"/>
    <p:sldId id="267031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8F84"/>
    <a:srgbClr val="197716"/>
    <a:srgbClr val="FA63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35F8C2-1D43-433D-8300-B7F6CEEFA7C3}" v="53" dt="2025-05-06T11:40:47.2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296"/>
  </p:normalViewPr>
  <p:slideViewPr>
    <p:cSldViewPr snapToGrid="0" snapToObjects="1">
      <p:cViewPr varScale="1">
        <p:scale>
          <a:sx n="68" d="100"/>
          <a:sy n="68" d="100"/>
        </p:scale>
        <p:origin x="45" y="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erre KROLAK SALMON" userId="2fb48f95-6a5a-40a5-a270-21709b6b17ef" providerId="ADAL" clId="{4335F8C2-1D43-433D-8300-B7F6CEEFA7C3}"/>
    <pc:docChg chg="modSld">
      <pc:chgData name="Pierre KROLAK SALMON" userId="2fb48f95-6a5a-40a5-a270-21709b6b17ef" providerId="ADAL" clId="{4335F8C2-1D43-433D-8300-B7F6CEEFA7C3}" dt="2025-05-06T11:40:47.273" v="59"/>
      <pc:docMkLst>
        <pc:docMk/>
      </pc:docMkLst>
      <pc:sldChg chg="modSp mod">
        <pc:chgData name="Pierre KROLAK SALMON" userId="2fb48f95-6a5a-40a5-a270-21709b6b17ef" providerId="ADAL" clId="{4335F8C2-1D43-433D-8300-B7F6CEEFA7C3}" dt="2025-05-06T11:35:12.903" v="39" actId="20577"/>
        <pc:sldMkLst>
          <pc:docMk/>
          <pc:sldMk cId="2917439164" sldId="284"/>
        </pc:sldMkLst>
        <pc:spChg chg="mod">
          <ac:chgData name="Pierre KROLAK SALMON" userId="2fb48f95-6a5a-40a5-a270-21709b6b17ef" providerId="ADAL" clId="{4335F8C2-1D43-433D-8300-B7F6CEEFA7C3}" dt="2025-05-06T11:35:12.903" v="39" actId="20577"/>
          <ac:spMkLst>
            <pc:docMk/>
            <pc:sldMk cId="2917439164" sldId="284"/>
            <ac:spMk id="106504" creationId="{1C726E8F-8264-1442-B34E-5E794B50EBE3}"/>
          </ac:spMkLst>
        </pc:spChg>
      </pc:sldChg>
      <pc:sldChg chg="modSp mod modAnim">
        <pc:chgData name="Pierre KROLAK SALMON" userId="2fb48f95-6a5a-40a5-a270-21709b6b17ef" providerId="ADAL" clId="{4335F8C2-1D43-433D-8300-B7F6CEEFA7C3}" dt="2025-05-06T11:40:47.273" v="59"/>
        <pc:sldMkLst>
          <pc:docMk/>
          <pc:sldMk cId="1467931325" sldId="267030"/>
        </pc:sldMkLst>
        <pc:spChg chg="mod">
          <ac:chgData name="Pierre KROLAK SALMON" userId="2fb48f95-6a5a-40a5-a270-21709b6b17ef" providerId="ADAL" clId="{4335F8C2-1D43-433D-8300-B7F6CEEFA7C3}" dt="2025-05-06T11:34:26.597" v="34" actId="1076"/>
          <ac:spMkLst>
            <pc:docMk/>
            <pc:sldMk cId="1467931325" sldId="267030"/>
            <ac:spMk id="4" creationId="{02599770-1F0A-3A0B-5638-9E8EB29EE303}"/>
          </ac:spMkLst>
        </pc:spChg>
        <pc:spChg chg="mod">
          <ac:chgData name="Pierre KROLAK SALMON" userId="2fb48f95-6a5a-40a5-a270-21709b6b17ef" providerId="ADAL" clId="{4335F8C2-1D43-433D-8300-B7F6CEEFA7C3}" dt="2025-05-06T11:35:40.031" v="41" actId="20577"/>
          <ac:spMkLst>
            <pc:docMk/>
            <pc:sldMk cId="1467931325" sldId="267030"/>
            <ac:spMk id="106504" creationId="{1C726E8F-8264-1442-B34E-5E794B50EBE3}"/>
          </ac:spMkLst>
        </pc:spChg>
      </pc:sldChg>
      <pc:sldChg chg="modSp mod">
        <pc:chgData name="Pierre KROLAK SALMON" userId="2fb48f95-6a5a-40a5-a270-21709b6b17ef" providerId="ADAL" clId="{4335F8C2-1D43-433D-8300-B7F6CEEFA7C3}" dt="2025-05-06T11:35:48.605" v="43" actId="20577"/>
        <pc:sldMkLst>
          <pc:docMk/>
          <pc:sldMk cId="4225019450" sldId="267031"/>
        </pc:sldMkLst>
        <pc:spChg chg="mod">
          <ac:chgData name="Pierre KROLAK SALMON" userId="2fb48f95-6a5a-40a5-a270-21709b6b17ef" providerId="ADAL" clId="{4335F8C2-1D43-433D-8300-B7F6CEEFA7C3}" dt="2025-05-06T11:34:44.440" v="37" actId="20577"/>
          <ac:spMkLst>
            <pc:docMk/>
            <pc:sldMk cId="4225019450" sldId="267031"/>
            <ac:spMk id="44" creationId="{85BE730E-996B-5E4B-A271-B4F00EC6481B}"/>
          </ac:spMkLst>
        </pc:spChg>
        <pc:spChg chg="mod">
          <ac:chgData name="Pierre KROLAK SALMON" userId="2fb48f95-6a5a-40a5-a270-21709b6b17ef" providerId="ADAL" clId="{4335F8C2-1D43-433D-8300-B7F6CEEFA7C3}" dt="2025-05-06T11:35:48.605" v="43" actId="20577"/>
          <ac:spMkLst>
            <pc:docMk/>
            <pc:sldMk cId="4225019450" sldId="267031"/>
            <ac:spMk id="2356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B9E149-EC8D-0447-9D34-91CE84F82E17}" type="datetimeFigureOut">
              <a:rPr lang="fr-FR" smtClean="0"/>
              <a:t>06/05/2025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E4AFC0-31E9-544B-A95B-80B1C26C87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4224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9"/>
            <a:ext cx="103632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105520-D766-4343-A6B0-AC256F823D93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621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FFD97-D97A-4915-9BE2-5F794667A205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973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DC957-EDF4-4CCB-A9E5-ED0165A4167E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1138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re. Texte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59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197600" y="3938591"/>
            <a:ext cx="5384800" cy="2187575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F9C57-B521-49D3-A55D-A0ACF08270AF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7443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59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197600" y="3938591"/>
            <a:ext cx="5384800" cy="2187575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BEB12-AD55-43A0-9370-790F483702C6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2142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B19286A-B9B9-E44F-9DE4-2A1DA0B577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643A700-4239-9C44-BF59-5DD1897477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r-FR"/>
              <a:t>Réunion PUI GHN - 24 juillet 2009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C2B26D7-1ABA-C647-8FE5-09597F92B3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0D53520-4A62-D140-9898-5343CC8F5EE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063713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93BD597-AA69-B345-B507-CF89ACD7FE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0BFFE0-8E43-0D47-BE24-D99C1BF752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r-FR"/>
              <a:t>Réunion PUI GHN - 24 juillet 2009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AA4ACB-0735-D642-8B29-24FB1AFBC2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DA62D85-DC03-4E4B-9661-63EABDADE36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159681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3D716D-8F35-A541-BA6E-44ABD9051E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B94180-36D9-0F4B-B27D-06588C8C89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r-FR"/>
              <a:t>Réunion PUI GHN - 24 juillet 2009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20FE076-0F10-0441-9A61-63FA591E12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D993458-9B87-D34D-B7ED-834622BFDDE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214632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CDD879C-8DFD-854E-981E-4095669FD6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20D0287-EF40-7F46-9AE5-B92D5173BB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r-FR"/>
              <a:t>Réunion PUI GHN - 24 juillet 2009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82E8322-B651-4145-A2BE-54A17E8068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B3A78A1-1391-394D-BDD2-189DBD71C8F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311067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F8834E7-7BD3-3044-B21E-DD566BC501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6B9A884-C669-D74C-963C-445F8F5F0D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r-FR"/>
              <a:t>Réunion PUI GHN - 24 juillet 2009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58F278C-5537-7045-AC7D-F626A631FC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E84F5E7-6C19-BF47-A7BA-C78A5A6311D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74102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8FA889F-A2D5-2949-BEC5-F8B36CD75A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C397AC7-AE7C-3945-AD67-F08BFD0DDB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r-FR"/>
              <a:t>Réunion PUI GHN - 24 juillet 2009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9468B4A-144D-2A43-A515-F6562EBE65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B266052-18F8-5C4B-AD9A-0EAB875BFA3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67220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D8750D-64D0-417A-8345-2DD37CEEE574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3798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DE84E4F-4719-7E49-8B09-B1794BFDCE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1A782FF-FCC4-A648-878D-AE2DD70B8F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r-FR"/>
              <a:t>Réunion PUI GHN - 24 juillet 2009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77F2016-7080-6242-9151-109710629F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DEF8375-935B-604C-8219-6ACF8BF9F6C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374473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8D64503-F89F-CA4E-8EC8-F1FA403E17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6AD53CD-0C21-6C4E-A531-58FE3BE759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r-FR"/>
              <a:t>Réunion PUI GHN - 24 juillet 2009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46D66E4-95EE-894E-B3B9-FBD4753B2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502CB31-A14F-9A46-BA0C-4DF1387DBAA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534894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61D00FA-6612-0249-B901-89A233892C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FC60356-86F2-8A4E-A995-A91855CF3A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r-FR"/>
              <a:t>Réunion PUI GHN - 24 juillet 2009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A59E203-C997-EF40-8F91-E3AA83CB47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3887A47-4779-5847-9762-AE64265A547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663146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FD6563-E8F7-EE43-B9E7-F337902056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8B2424D-5582-B644-89BC-51FC42290F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r-FR"/>
              <a:t>Réunion PUI GHN - 24 juillet 2009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726B92A-37A8-5445-B14A-0FDCC0891C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D5718B9-84C7-CC4B-84DA-3B7D490D413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382539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16738B-0A9D-3240-9927-0B2FCE280D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76204C8-90B5-2241-8556-7DCAB3F1C7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r-FR"/>
              <a:t>Réunion PUI GHN - 24 juillet 2009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991B8BB-4B4B-9946-B686-D39807C5C0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FC3CA3A-BF8A-F948-8C12-38166F7895C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60671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112BF-8681-40A9-B9A3-86376A1888D5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875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C6C50-58BF-4279-BBEB-093346632D36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395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70" y="1535114"/>
            <a:ext cx="5389033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48C604-8223-4F7C-86E8-EA2EC42F718D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317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EF44B-FFE5-4C82-A43D-614EC9937942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311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B3C2E-9413-4B39-9A38-4CF994839FC6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663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1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4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736052-F618-4638-A040-1E298E6A6F09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799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8387A0-284F-47A4-BD01-073D6332F102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684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2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6"/>
            <a:ext cx="2844800" cy="476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6"/>
            <a:ext cx="3860800" cy="476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5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6"/>
            <a:ext cx="2844800" cy="476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67B667-A2B4-4952-8041-B4318B292539}" type="slidenum">
              <a:rPr lang="fr-F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102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3" r:id="rId1"/>
    <p:sldLayoutId id="2147484174" r:id="rId2"/>
    <p:sldLayoutId id="2147484175" r:id="rId3"/>
    <p:sldLayoutId id="2147484176" r:id="rId4"/>
    <p:sldLayoutId id="2147484177" r:id="rId5"/>
    <p:sldLayoutId id="2147484178" r:id="rId6"/>
    <p:sldLayoutId id="2147484179" r:id="rId7"/>
    <p:sldLayoutId id="2147484180" r:id="rId8"/>
    <p:sldLayoutId id="2147484181" r:id="rId9"/>
    <p:sldLayoutId id="2147484182" r:id="rId10"/>
    <p:sldLayoutId id="2147484183" r:id="rId11"/>
    <p:sldLayoutId id="2147484184" r:id="rId12"/>
    <p:sldLayoutId id="214748418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567E3F90-4A4B-B043-961F-236332901C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789E1479-4399-4C43-B337-F403E0512C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317444" name="Rectangle 4">
            <a:extLst>
              <a:ext uri="{FF2B5EF4-FFF2-40B4-BE49-F238E27FC236}">
                <a16:creationId xmlns:a16="http://schemas.microsoft.com/office/drawing/2014/main" id="{1082FC5D-5FBA-8343-84FA-FE8A6EAC453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17445" name="Rectangle 5">
            <a:extLst>
              <a:ext uri="{FF2B5EF4-FFF2-40B4-BE49-F238E27FC236}">
                <a16:creationId xmlns:a16="http://schemas.microsoft.com/office/drawing/2014/main" id="{A560088B-DDBB-8C4B-A530-4B5184282CF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fr-FR"/>
              <a:t>Réunion PUI GHN - 24 juillet 2009</a:t>
            </a:r>
          </a:p>
        </p:txBody>
      </p:sp>
      <p:sp>
        <p:nvSpPr>
          <p:cNvPr id="317446" name="Rectangle 6">
            <a:extLst>
              <a:ext uri="{FF2B5EF4-FFF2-40B4-BE49-F238E27FC236}">
                <a16:creationId xmlns:a16="http://schemas.microsoft.com/office/drawing/2014/main" id="{40021F9C-5536-C14C-BC80-71D42DF1E3A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B52C67F-EE10-2542-B1DF-9F62B0215EB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7640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8" r:id="rId1"/>
    <p:sldLayoutId id="2147484289" r:id="rId2"/>
    <p:sldLayoutId id="2147484290" r:id="rId3"/>
    <p:sldLayoutId id="2147484291" r:id="rId4"/>
    <p:sldLayoutId id="2147484292" r:id="rId5"/>
    <p:sldLayoutId id="2147484293" r:id="rId6"/>
    <p:sldLayoutId id="2147484294" r:id="rId7"/>
    <p:sldLayoutId id="2147484295" r:id="rId8"/>
    <p:sldLayoutId id="2147484296" r:id="rId9"/>
    <p:sldLayoutId id="2147484297" r:id="rId10"/>
    <p:sldLayoutId id="2147484298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497" name="Groupe 3">
            <a:extLst>
              <a:ext uri="{FF2B5EF4-FFF2-40B4-BE49-F238E27FC236}">
                <a16:creationId xmlns:a16="http://schemas.microsoft.com/office/drawing/2014/main" id="{6D322841-8009-2B4F-A6F8-E251F23570AF}"/>
              </a:ext>
            </a:extLst>
          </p:cNvPr>
          <p:cNvGrpSpPr>
            <a:grpSpLocks/>
          </p:cNvGrpSpPr>
          <p:nvPr/>
        </p:nvGrpSpPr>
        <p:grpSpPr bwMode="auto">
          <a:xfrm>
            <a:off x="2927351" y="3716339"/>
            <a:ext cx="6657975" cy="649287"/>
            <a:chOff x="1403648" y="3717032"/>
            <a:chExt cx="6658311" cy="648072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265164F-4FAF-074B-A921-32AC6F4818D4}"/>
                </a:ext>
              </a:extLst>
            </p:cNvPr>
            <p:cNvSpPr/>
            <p:nvPr/>
          </p:nvSpPr>
          <p:spPr>
            <a:xfrm>
              <a:off x="1403648" y="3840832"/>
              <a:ext cx="6635750" cy="524272"/>
            </a:xfrm>
            <a:prstGeom prst="rect">
              <a:avLst/>
            </a:prstGeom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  <a:softEdge rad="635000"/>
            </a:effectLst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16571FC9-AA66-494B-81C6-C0D3F20C2EA4}"/>
                </a:ext>
              </a:extLst>
            </p:cNvPr>
            <p:cNvSpPr/>
            <p:nvPr/>
          </p:nvSpPr>
          <p:spPr>
            <a:xfrm>
              <a:off x="1448100" y="3761399"/>
              <a:ext cx="6567819" cy="17112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11BE193A-E11D-B043-A1C3-CBACC0F85625}"/>
                </a:ext>
              </a:extLst>
            </p:cNvPr>
            <p:cNvSpPr/>
            <p:nvPr/>
          </p:nvSpPr>
          <p:spPr>
            <a:xfrm>
              <a:off x="8015920" y="3717032"/>
              <a:ext cx="46039" cy="58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</p:grpSp>
      <p:sp>
        <p:nvSpPr>
          <p:cNvPr id="60437" name="Rectangle 21">
            <a:extLst>
              <a:ext uri="{FF2B5EF4-FFF2-40B4-BE49-F238E27FC236}">
                <a16:creationId xmlns:a16="http://schemas.microsoft.com/office/drawing/2014/main" id="{25DC425C-61AE-A24F-AF9C-4ECF20CD9A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7826" y="1177926"/>
            <a:ext cx="2714625" cy="46196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La réserve cognitive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723CB22-88F3-CC46-ABD7-0A470AFE5AD4}"/>
              </a:ext>
            </a:extLst>
          </p:cNvPr>
          <p:cNvSpPr/>
          <p:nvPr/>
        </p:nvSpPr>
        <p:spPr>
          <a:xfrm>
            <a:off x="2927350" y="4364039"/>
            <a:ext cx="6635750" cy="5238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40B39EB-7685-4C4E-80DA-FD69B422C72F}"/>
              </a:ext>
            </a:extLst>
          </p:cNvPr>
          <p:cNvSpPr/>
          <p:nvPr/>
        </p:nvSpPr>
        <p:spPr>
          <a:xfrm>
            <a:off x="2927350" y="4887913"/>
            <a:ext cx="6635750" cy="762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4979D491-2A71-274D-9ADE-E5468CDCC9FE}"/>
              </a:ext>
            </a:extLst>
          </p:cNvPr>
          <p:cNvGrpSpPr>
            <a:grpSpLocks/>
          </p:cNvGrpSpPr>
          <p:nvPr/>
        </p:nvGrpSpPr>
        <p:grpSpPr bwMode="auto">
          <a:xfrm>
            <a:off x="4440238" y="2058989"/>
            <a:ext cx="5759450" cy="3386137"/>
            <a:chOff x="2915816" y="2276475"/>
            <a:chExt cx="5760639" cy="3384773"/>
          </a:xfrm>
        </p:grpSpPr>
        <p:grpSp>
          <p:nvGrpSpPr>
            <p:cNvPr id="106517" name="Groupe 42">
              <a:extLst>
                <a:ext uri="{FF2B5EF4-FFF2-40B4-BE49-F238E27FC236}">
                  <a16:creationId xmlns:a16="http://schemas.microsoft.com/office/drawing/2014/main" id="{A6153834-95FD-6049-B337-CB5F5CB924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15816" y="2276475"/>
              <a:ext cx="5760639" cy="3312764"/>
              <a:chOff x="2915816" y="2276475"/>
              <a:chExt cx="5760639" cy="3312764"/>
            </a:xfrm>
          </p:grpSpPr>
          <p:sp>
            <p:nvSpPr>
              <p:cNvPr id="106520" name="Text Box 5">
                <a:extLst>
                  <a:ext uri="{FF2B5EF4-FFF2-40B4-BE49-F238E27FC236}">
                    <a16:creationId xmlns:a16="http://schemas.microsoft.com/office/drawing/2014/main" id="{9D844C8A-1CF9-1943-98B5-18D215E7E72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56325" y="2276475"/>
                <a:ext cx="2520130" cy="338554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altLang="fr-FR" sz="16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3 = Stress- Maladies aiguës</a:t>
                </a:r>
              </a:p>
            </p:txBody>
          </p:sp>
          <p:sp>
            <p:nvSpPr>
              <p:cNvPr id="106521" name="Line 17">
                <a:extLst>
                  <a:ext uri="{FF2B5EF4-FFF2-40B4-BE49-F238E27FC236}">
                    <a16:creationId xmlns:a16="http://schemas.microsoft.com/office/drawing/2014/main" id="{1C6264F1-CDCA-9C4E-8CD4-C69397479C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21288" y="3951288"/>
                <a:ext cx="123825" cy="142240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6522" name="Line 18">
                <a:extLst>
                  <a:ext uri="{FF2B5EF4-FFF2-40B4-BE49-F238E27FC236}">
                    <a16:creationId xmlns:a16="http://schemas.microsoft.com/office/drawing/2014/main" id="{A0144039-08B9-FB42-8FD5-65FD9EB1AC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47214" y="4135438"/>
                <a:ext cx="72231" cy="121920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prstDash val="sysDot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6523" name="Line 15">
                <a:extLst>
                  <a:ext uri="{FF2B5EF4-FFF2-40B4-BE49-F238E27FC236}">
                    <a16:creationId xmlns:a16="http://schemas.microsoft.com/office/drawing/2014/main" id="{C2BFE4DE-208D-EF47-8528-620A997CCF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15816" y="3103563"/>
                <a:ext cx="123825" cy="1711325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6524" name="Line 16">
                <a:extLst>
                  <a:ext uri="{FF2B5EF4-FFF2-40B4-BE49-F238E27FC236}">
                    <a16:creationId xmlns:a16="http://schemas.microsoft.com/office/drawing/2014/main" id="{E4BFC710-7616-0B4E-BEEF-26147184A1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48000" y="3200400"/>
                <a:ext cx="107950" cy="1526489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prstDash val="sysDot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6525" name="Line 17">
                <a:extLst>
                  <a:ext uri="{FF2B5EF4-FFF2-40B4-BE49-F238E27FC236}">
                    <a16:creationId xmlns:a16="http://schemas.microsoft.com/office/drawing/2014/main" id="{BD06990F-6533-8C40-AF66-A72096FC46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85463" y="4726889"/>
                <a:ext cx="61913" cy="86235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6526" name="Line 18">
                <a:extLst>
                  <a:ext uri="{FF2B5EF4-FFF2-40B4-BE49-F238E27FC236}">
                    <a16:creationId xmlns:a16="http://schemas.microsoft.com/office/drawing/2014/main" id="{9020AD40-0249-1241-BA69-774B0DCC07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656108" y="5158063"/>
                <a:ext cx="72231" cy="380055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prstDash val="sysDot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6527" name="Line 17">
                <a:extLst>
                  <a:ext uri="{FF2B5EF4-FFF2-40B4-BE49-F238E27FC236}">
                    <a16:creationId xmlns:a16="http://schemas.microsoft.com/office/drawing/2014/main" id="{D92C7A21-66F4-494C-A347-2D40AF6ACC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35896" y="3328004"/>
                <a:ext cx="123825" cy="2261235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6528" name="Line 18">
                <a:extLst>
                  <a:ext uri="{FF2B5EF4-FFF2-40B4-BE49-F238E27FC236}">
                    <a16:creationId xmlns:a16="http://schemas.microsoft.com/office/drawing/2014/main" id="{CBAEF80F-509D-8349-912C-F3C0C25AE2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59721" y="4411850"/>
                <a:ext cx="72231" cy="1126269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prstDash val="sysDot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06518" name="Line 17">
              <a:extLst>
                <a:ext uri="{FF2B5EF4-FFF2-40B4-BE49-F238E27FC236}">
                  <a16:creationId xmlns:a16="http://schemas.microsoft.com/office/drawing/2014/main" id="{087916B9-7860-2A44-8526-4BA7385D32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1952" y="4421434"/>
              <a:ext cx="1140853" cy="31938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6519" name="Line 17">
              <a:extLst>
                <a:ext uri="{FF2B5EF4-FFF2-40B4-BE49-F238E27FC236}">
                  <a16:creationId xmlns:a16="http://schemas.microsoft.com/office/drawing/2014/main" id="{58491762-3C58-6C41-AD91-2756376F26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44773" y="5206788"/>
              <a:ext cx="995579" cy="45446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55" name="Groupe 54">
            <a:extLst>
              <a:ext uri="{FF2B5EF4-FFF2-40B4-BE49-F238E27FC236}">
                <a16:creationId xmlns:a16="http://schemas.microsoft.com/office/drawing/2014/main" id="{9DBCA622-E525-C140-8704-583BCBFE8E89}"/>
              </a:ext>
            </a:extLst>
          </p:cNvPr>
          <p:cNvGrpSpPr>
            <a:grpSpLocks/>
          </p:cNvGrpSpPr>
          <p:nvPr/>
        </p:nvGrpSpPr>
        <p:grpSpPr bwMode="auto">
          <a:xfrm>
            <a:off x="3648076" y="1482725"/>
            <a:ext cx="6551613" cy="3786188"/>
            <a:chOff x="2123728" y="1700213"/>
            <a:chExt cx="6552727" cy="3786187"/>
          </a:xfrm>
        </p:grpSpPr>
        <p:sp>
          <p:nvSpPr>
            <p:cNvPr id="106514" name="Text Box 4">
              <a:extLst>
                <a:ext uri="{FF2B5EF4-FFF2-40B4-BE49-F238E27FC236}">
                  <a16:creationId xmlns:a16="http://schemas.microsoft.com/office/drawing/2014/main" id="{8F88C25E-51E4-D842-9143-603BA21EF5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56325" y="1700213"/>
              <a:ext cx="2520130" cy="338554"/>
            </a:xfrm>
            <a:prstGeom prst="rect">
              <a:avLst/>
            </a:prstGeom>
            <a:noFill/>
            <a:ln w="28575">
              <a:solidFill>
                <a:srgbClr val="FFC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2 = Maladies chroniques</a:t>
              </a:r>
            </a:p>
          </p:txBody>
        </p:sp>
        <p:sp>
          <p:nvSpPr>
            <p:cNvPr id="106515" name="Line 14">
              <a:extLst>
                <a:ext uri="{FF2B5EF4-FFF2-40B4-BE49-F238E27FC236}">
                  <a16:creationId xmlns:a16="http://schemas.microsoft.com/office/drawing/2014/main" id="{CE90903A-A6CF-0943-B99D-6ABBA3C720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23728" y="2852936"/>
              <a:ext cx="5915372" cy="1873953"/>
            </a:xfrm>
            <a:prstGeom prst="line">
              <a:avLst/>
            </a:prstGeom>
            <a:noFill/>
            <a:ln w="57150">
              <a:solidFill>
                <a:srgbClr val="FFC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6516" name="Line 14">
              <a:extLst>
                <a:ext uri="{FF2B5EF4-FFF2-40B4-BE49-F238E27FC236}">
                  <a16:creationId xmlns:a16="http://schemas.microsoft.com/office/drawing/2014/main" id="{B8201323-C8C8-404C-95AB-63B5B28A41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1999" y="3619500"/>
              <a:ext cx="3467101" cy="1866900"/>
            </a:xfrm>
            <a:prstGeom prst="line">
              <a:avLst/>
            </a:prstGeom>
            <a:noFill/>
            <a:ln w="57150">
              <a:solidFill>
                <a:srgbClr val="FFC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36872" name="Rectangle 2">
            <a:extLst>
              <a:ext uri="{FF2B5EF4-FFF2-40B4-BE49-F238E27FC236}">
                <a16:creationId xmlns:a16="http://schemas.microsoft.com/office/drawing/2014/main" id="{7EB0F4B0-4E78-0042-9175-99525D19F0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65638" y="5815014"/>
            <a:ext cx="3816350" cy="555625"/>
          </a:xfrm>
          <a:solidFill>
            <a:schemeClr val="bg1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fr-FR" altLang="fr-FR" sz="1600" b="1">
                <a:latin typeface="Calibri" panose="020F0502020204030204" pitchFamily="34" charset="0"/>
                <a:cs typeface="Calibri" panose="020F0502020204030204" pitchFamily="34" charset="0"/>
              </a:rPr>
              <a:t>D’après le Modèle</a:t>
            </a:r>
            <a:r>
              <a:rPr lang="fr-FR" altLang="fr-FR" sz="1600"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fr-FR" altLang="fr-FR" sz="1600" b="1">
                <a:latin typeface="Calibri" pitchFamily="34" charset="0"/>
                <a:cs typeface="Calibri" panose="020F0502020204030204" pitchFamily="34" charset="0"/>
              </a:rPr>
              <a:t>1+2+3 </a:t>
            </a:r>
            <a:br>
              <a:rPr lang="fr-FR" altLang="fr-FR" sz="1600" b="1">
                <a:latin typeface="Calibri" pitchFamily="34" charset="0"/>
                <a:cs typeface="Calibri" panose="020F0502020204030204" pitchFamily="34" charset="0"/>
              </a:rPr>
            </a:br>
            <a:r>
              <a:rPr lang="fr-FR" altLang="fr-FR" sz="1600">
                <a:latin typeface="Calibri" pitchFamily="34" charset="0"/>
                <a:cs typeface="Calibri" panose="020F0502020204030204" pitchFamily="34" charset="0"/>
              </a:rPr>
              <a:t>(</a:t>
            </a:r>
            <a:r>
              <a:rPr lang="fr-FR" altLang="fr-FR" sz="1200">
                <a:latin typeface="Calibri" pitchFamily="34" charset="0"/>
                <a:cs typeface="Calibri" panose="020F0502020204030204" pitchFamily="34" charset="0"/>
              </a:rPr>
              <a:t>J.P BOUCHON</a:t>
            </a:r>
            <a:r>
              <a:rPr lang="fr-FR" altLang="fr-FR" sz="1600">
                <a:latin typeface="Calibri" pitchFamily="34" charset="0"/>
                <a:cs typeface="Calibri" panose="020F0502020204030204" pitchFamily="34" charset="0"/>
              </a:rPr>
              <a:t>) </a:t>
            </a:r>
          </a:p>
        </p:txBody>
      </p:sp>
      <p:sp>
        <p:nvSpPr>
          <p:cNvPr id="106504" name="Text Box 8">
            <a:extLst>
              <a:ext uri="{FF2B5EF4-FFF2-40B4-BE49-F238E27FC236}">
                <a16:creationId xmlns:a16="http://schemas.microsoft.com/office/drawing/2014/main" id="{1C726E8F-8264-1442-B34E-5E794B50EB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9200" y="5573713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fr-FR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â</a:t>
            </a:r>
            <a:r>
              <a:rPr kumimoji="0" lang="fr-FR" altLang="fr-F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ge</a:t>
            </a:r>
            <a:endParaRPr kumimoji="0" lang="fr-FR" altLang="fr-FR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06505" name="Text Box 9">
            <a:extLst>
              <a:ext uri="{FF2B5EF4-FFF2-40B4-BE49-F238E27FC236}">
                <a16:creationId xmlns:a16="http://schemas.microsoft.com/office/drawing/2014/main" id="{1908B1DC-4CC8-7442-A39F-1C1AE71FBE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0966" y="5003172"/>
            <a:ext cx="300519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Dépendance = Trouble cognitif majeur</a:t>
            </a:r>
          </a:p>
        </p:txBody>
      </p:sp>
      <p:sp>
        <p:nvSpPr>
          <p:cNvPr id="106506" name="Line 10">
            <a:extLst>
              <a:ext uri="{FF2B5EF4-FFF2-40B4-BE49-F238E27FC236}">
                <a16:creationId xmlns:a16="http://schemas.microsoft.com/office/drawing/2014/main" id="{E8A1D1E6-3F44-B840-84FD-8A3E3B601243}"/>
              </a:ext>
            </a:extLst>
          </p:cNvPr>
          <p:cNvSpPr>
            <a:spLocks noChangeShapeType="1"/>
          </p:cNvSpPr>
          <p:nvPr/>
        </p:nvSpPr>
        <p:spPr bwMode="auto">
          <a:xfrm>
            <a:off x="2927350" y="2203450"/>
            <a:ext cx="0" cy="3429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6507" name="Line 11">
            <a:extLst>
              <a:ext uri="{FF2B5EF4-FFF2-40B4-BE49-F238E27FC236}">
                <a16:creationId xmlns:a16="http://schemas.microsoft.com/office/drawing/2014/main" id="{AD13E046-CD32-824F-98AA-223A492283BE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5649913"/>
            <a:ext cx="6705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6508" name="Line 12">
            <a:extLst>
              <a:ext uri="{FF2B5EF4-FFF2-40B4-BE49-F238E27FC236}">
                <a16:creationId xmlns:a16="http://schemas.microsoft.com/office/drawing/2014/main" id="{7CAB8BF0-A9E2-724D-BF8C-AF374F9A3DA7}"/>
              </a:ext>
            </a:extLst>
          </p:cNvPr>
          <p:cNvSpPr>
            <a:spLocks noChangeShapeType="1"/>
          </p:cNvSpPr>
          <p:nvPr/>
        </p:nvSpPr>
        <p:spPr bwMode="auto">
          <a:xfrm>
            <a:off x="3000375" y="4887913"/>
            <a:ext cx="66294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66" name="Groupe 65">
            <a:extLst>
              <a:ext uri="{FF2B5EF4-FFF2-40B4-BE49-F238E27FC236}">
                <a16:creationId xmlns:a16="http://schemas.microsoft.com/office/drawing/2014/main" id="{DA1CC031-3A75-1D42-AF64-6C231AD247FD}"/>
              </a:ext>
            </a:extLst>
          </p:cNvPr>
          <p:cNvGrpSpPr>
            <a:grpSpLocks/>
          </p:cNvGrpSpPr>
          <p:nvPr/>
        </p:nvGrpSpPr>
        <p:grpSpPr bwMode="auto">
          <a:xfrm>
            <a:off x="2971800" y="908051"/>
            <a:ext cx="7227888" cy="2493963"/>
            <a:chOff x="1447800" y="1125538"/>
            <a:chExt cx="7228655" cy="2493962"/>
          </a:xfrm>
        </p:grpSpPr>
        <p:sp>
          <p:nvSpPr>
            <p:cNvPr id="106512" name="Text Box 3">
              <a:extLst>
                <a:ext uri="{FF2B5EF4-FFF2-40B4-BE49-F238E27FC236}">
                  <a16:creationId xmlns:a16="http://schemas.microsoft.com/office/drawing/2014/main" id="{C050DF82-15C4-3D49-AD28-DC611FD534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6156324" y="1125538"/>
              <a:ext cx="2520131" cy="338554"/>
            </a:xfrm>
            <a:prstGeom prst="rect">
              <a:avLst/>
            </a:prstGeom>
            <a:noFill/>
            <a:ln w="28575">
              <a:solidFill>
                <a:srgbClr val="00B05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1 = Vieillissement « réussi »</a:t>
              </a:r>
            </a:p>
          </p:txBody>
        </p:sp>
        <p:sp>
          <p:nvSpPr>
            <p:cNvPr id="106513" name="Line 13">
              <a:extLst>
                <a:ext uri="{FF2B5EF4-FFF2-40B4-BE49-F238E27FC236}">
                  <a16:creationId xmlns:a16="http://schemas.microsoft.com/office/drawing/2014/main" id="{5275798C-EC7F-CA48-AF2D-5A58D7D47A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7800" y="2781300"/>
              <a:ext cx="6629400" cy="838200"/>
            </a:xfrm>
            <a:prstGeom prst="line">
              <a:avLst/>
            </a:prstGeom>
            <a:noFill/>
            <a:ln w="57150">
              <a:solidFill>
                <a:srgbClr val="00B05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106510" name="Line 12">
            <a:extLst>
              <a:ext uri="{FF2B5EF4-FFF2-40B4-BE49-F238E27FC236}">
                <a16:creationId xmlns:a16="http://schemas.microsoft.com/office/drawing/2014/main" id="{DA9CB359-A7E5-AE48-99AD-87E7DA623FB5}"/>
              </a:ext>
            </a:extLst>
          </p:cNvPr>
          <p:cNvSpPr>
            <a:spLocks noChangeShapeType="1"/>
          </p:cNvSpPr>
          <p:nvPr/>
        </p:nvSpPr>
        <p:spPr bwMode="auto">
          <a:xfrm>
            <a:off x="3000375" y="4364038"/>
            <a:ext cx="66294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6511" name="Text Box 9">
            <a:extLst>
              <a:ext uri="{FF2B5EF4-FFF2-40B4-BE49-F238E27FC236}">
                <a16:creationId xmlns:a16="http://schemas.microsoft.com/office/drawing/2014/main" id="{854E6A2B-51A9-1246-8CAD-F9AFDF3734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620" y="4245980"/>
            <a:ext cx="315759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Fragilité = Trouble cognitif léger</a:t>
            </a:r>
          </a:p>
        </p:txBody>
      </p:sp>
      <p:pic>
        <p:nvPicPr>
          <p:cNvPr id="5" name="Image 4" descr="Une image contenant Graphique&#10;&#10;Le contenu généré par l’IA peut être incorrect.">
            <a:extLst>
              <a:ext uri="{FF2B5EF4-FFF2-40B4-BE49-F238E27FC236}">
                <a16:creationId xmlns:a16="http://schemas.microsoft.com/office/drawing/2014/main" id="{162543B0-6889-EF44-973C-6908F1C1F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650"/>
            <a:ext cx="1204774" cy="959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439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497" name="Groupe 3">
            <a:extLst>
              <a:ext uri="{FF2B5EF4-FFF2-40B4-BE49-F238E27FC236}">
                <a16:creationId xmlns:a16="http://schemas.microsoft.com/office/drawing/2014/main" id="{6D322841-8009-2B4F-A6F8-E251F23570AF}"/>
              </a:ext>
            </a:extLst>
          </p:cNvPr>
          <p:cNvGrpSpPr>
            <a:grpSpLocks/>
          </p:cNvGrpSpPr>
          <p:nvPr/>
        </p:nvGrpSpPr>
        <p:grpSpPr bwMode="auto">
          <a:xfrm>
            <a:off x="2927351" y="3716339"/>
            <a:ext cx="6657975" cy="649287"/>
            <a:chOff x="1403648" y="3717032"/>
            <a:chExt cx="6658311" cy="648072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265164F-4FAF-074B-A921-32AC6F4818D4}"/>
                </a:ext>
              </a:extLst>
            </p:cNvPr>
            <p:cNvSpPr/>
            <p:nvPr/>
          </p:nvSpPr>
          <p:spPr>
            <a:xfrm>
              <a:off x="1403648" y="3840832"/>
              <a:ext cx="6635750" cy="524272"/>
            </a:xfrm>
            <a:prstGeom prst="rect">
              <a:avLst/>
            </a:prstGeom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  <a:softEdge rad="635000"/>
            </a:effectLst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16571FC9-AA66-494B-81C6-C0D3F20C2EA4}"/>
                </a:ext>
              </a:extLst>
            </p:cNvPr>
            <p:cNvSpPr/>
            <p:nvPr/>
          </p:nvSpPr>
          <p:spPr>
            <a:xfrm>
              <a:off x="1448100" y="3761399"/>
              <a:ext cx="6567819" cy="17112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11BE193A-E11D-B043-A1C3-CBACC0F85625}"/>
                </a:ext>
              </a:extLst>
            </p:cNvPr>
            <p:cNvSpPr/>
            <p:nvPr/>
          </p:nvSpPr>
          <p:spPr>
            <a:xfrm>
              <a:off x="8015920" y="3717032"/>
              <a:ext cx="46039" cy="589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</p:grpSp>
      <p:sp>
        <p:nvSpPr>
          <p:cNvPr id="60437" name="Rectangle 21">
            <a:extLst>
              <a:ext uri="{FF2B5EF4-FFF2-40B4-BE49-F238E27FC236}">
                <a16:creationId xmlns:a16="http://schemas.microsoft.com/office/drawing/2014/main" id="{25DC425C-61AE-A24F-AF9C-4ECF20CD9A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7826" y="1177926"/>
            <a:ext cx="2714625" cy="46196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La réserve cognitive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723CB22-88F3-CC46-ABD7-0A470AFE5AD4}"/>
              </a:ext>
            </a:extLst>
          </p:cNvPr>
          <p:cNvSpPr/>
          <p:nvPr/>
        </p:nvSpPr>
        <p:spPr>
          <a:xfrm>
            <a:off x="2927350" y="4364039"/>
            <a:ext cx="6635750" cy="5238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40B39EB-7685-4C4E-80DA-FD69B422C72F}"/>
              </a:ext>
            </a:extLst>
          </p:cNvPr>
          <p:cNvSpPr/>
          <p:nvPr/>
        </p:nvSpPr>
        <p:spPr>
          <a:xfrm>
            <a:off x="2927350" y="4887913"/>
            <a:ext cx="6635750" cy="762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4979D491-2A71-274D-9ADE-E5468CDCC9FE}"/>
              </a:ext>
            </a:extLst>
          </p:cNvPr>
          <p:cNvGrpSpPr>
            <a:grpSpLocks/>
          </p:cNvGrpSpPr>
          <p:nvPr/>
        </p:nvGrpSpPr>
        <p:grpSpPr bwMode="auto">
          <a:xfrm>
            <a:off x="4440238" y="1767597"/>
            <a:ext cx="5759450" cy="3243764"/>
            <a:chOff x="2915816" y="2276475"/>
            <a:chExt cx="5760639" cy="3242457"/>
          </a:xfrm>
        </p:grpSpPr>
        <p:grpSp>
          <p:nvGrpSpPr>
            <p:cNvPr id="106517" name="Groupe 42">
              <a:extLst>
                <a:ext uri="{FF2B5EF4-FFF2-40B4-BE49-F238E27FC236}">
                  <a16:creationId xmlns:a16="http://schemas.microsoft.com/office/drawing/2014/main" id="{A6153834-95FD-6049-B337-CB5F5CB924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15816" y="2276475"/>
              <a:ext cx="5760639" cy="3242457"/>
              <a:chOff x="2915816" y="2276475"/>
              <a:chExt cx="5760639" cy="3242457"/>
            </a:xfrm>
          </p:grpSpPr>
          <p:sp>
            <p:nvSpPr>
              <p:cNvPr id="106520" name="Text Box 5">
                <a:extLst>
                  <a:ext uri="{FF2B5EF4-FFF2-40B4-BE49-F238E27FC236}">
                    <a16:creationId xmlns:a16="http://schemas.microsoft.com/office/drawing/2014/main" id="{9D844C8A-1CF9-1943-98B5-18D215E7E72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56325" y="2276475"/>
                <a:ext cx="2520130" cy="338554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altLang="fr-FR" sz="16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3 = Stress- Maladies aiguës</a:t>
                </a:r>
              </a:p>
            </p:txBody>
          </p:sp>
          <p:sp>
            <p:nvSpPr>
              <p:cNvPr id="106521" name="Line 17">
                <a:extLst>
                  <a:ext uri="{FF2B5EF4-FFF2-40B4-BE49-F238E27FC236}">
                    <a16:creationId xmlns:a16="http://schemas.microsoft.com/office/drawing/2014/main" id="{1C6264F1-CDCA-9C4E-8CD4-C69397479C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21288" y="3690145"/>
                <a:ext cx="123825" cy="142240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6522" name="Line 18">
                <a:extLst>
                  <a:ext uri="{FF2B5EF4-FFF2-40B4-BE49-F238E27FC236}">
                    <a16:creationId xmlns:a16="http://schemas.microsoft.com/office/drawing/2014/main" id="{A0144039-08B9-FB42-8FD5-65FD9EB1AC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47214" y="3874295"/>
                <a:ext cx="72231" cy="121920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prstDash val="sysDot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6523" name="Line 15">
                <a:extLst>
                  <a:ext uri="{FF2B5EF4-FFF2-40B4-BE49-F238E27FC236}">
                    <a16:creationId xmlns:a16="http://schemas.microsoft.com/office/drawing/2014/main" id="{C2BFE4DE-208D-EF47-8528-620A997CCF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15816" y="3103563"/>
                <a:ext cx="123825" cy="1711325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6524" name="Line 16">
                <a:extLst>
                  <a:ext uri="{FF2B5EF4-FFF2-40B4-BE49-F238E27FC236}">
                    <a16:creationId xmlns:a16="http://schemas.microsoft.com/office/drawing/2014/main" id="{E4BFC710-7616-0B4E-BEEF-26147184A1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48000" y="3200400"/>
                <a:ext cx="107950" cy="1526489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prstDash val="sysDot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6525" name="Line 17">
                <a:extLst>
                  <a:ext uri="{FF2B5EF4-FFF2-40B4-BE49-F238E27FC236}">
                    <a16:creationId xmlns:a16="http://schemas.microsoft.com/office/drawing/2014/main" id="{BD06990F-6533-8C40-AF66-A72096FC46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85463" y="4194540"/>
                <a:ext cx="61913" cy="86235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6526" name="Line 18">
                <a:extLst>
                  <a:ext uri="{FF2B5EF4-FFF2-40B4-BE49-F238E27FC236}">
                    <a16:creationId xmlns:a16="http://schemas.microsoft.com/office/drawing/2014/main" id="{9020AD40-0249-1241-BA69-774B0DCC07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656108" y="4625714"/>
                <a:ext cx="72231" cy="380055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prstDash val="sysDot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6527" name="Line 17">
                <a:extLst>
                  <a:ext uri="{FF2B5EF4-FFF2-40B4-BE49-F238E27FC236}">
                    <a16:creationId xmlns:a16="http://schemas.microsoft.com/office/drawing/2014/main" id="{D92C7A21-66F4-494C-A347-2D40AF6ACC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35896" y="3257697"/>
                <a:ext cx="123825" cy="2261235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6528" name="Line 18">
                <a:extLst>
                  <a:ext uri="{FF2B5EF4-FFF2-40B4-BE49-F238E27FC236}">
                    <a16:creationId xmlns:a16="http://schemas.microsoft.com/office/drawing/2014/main" id="{CBAEF80F-509D-8349-912C-F3C0C25AE2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59721" y="4341543"/>
                <a:ext cx="72231" cy="1126269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prstDash val="sysDot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06518" name="Line 17">
              <a:extLst>
                <a:ext uri="{FF2B5EF4-FFF2-40B4-BE49-F238E27FC236}">
                  <a16:creationId xmlns:a16="http://schemas.microsoft.com/office/drawing/2014/main" id="{087916B9-7860-2A44-8526-4BA7385D32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1952" y="4351126"/>
              <a:ext cx="1140853" cy="31938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6519" name="Line 17">
              <a:extLst>
                <a:ext uri="{FF2B5EF4-FFF2-40B4-BE49-F238E27FC236}">
                  <a16:creationId xmlns:a16="http://schemas.microsoft.com/office/drawing/2014/main" id="{58491762-3C58-6C41-AD91-2756376F26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44773" y="4674438"/>
              <a:ext cx="995579" cy="45446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55" name="Groupe 54">
            <a:extLst>
              <a:ext uri="{FF2B5EF4-FFF2-40B4-BE49-F238E27FC236}">
                <a16:creationId xmlns:a16="http://schemas.microsoft.com/office/drawing/2014/main" id="{9DBCA622-E525-C140-8704-583BCBFE8E89}"/>
              </a:ext>
            </a:extLst>
          </p:cNvPr>
          <p:cNvGrpSpPr>
            <a:grpSpLocks/>
          </p:cNvGrpSpPr>
          <p:nvPr/>
        </p:nvGrpSpPr>
        <p:grpSpPr bwMode="auto">
          <a:xfrm>
            <a:off x="3648075" y="1322876"/>
            <a:ext cx="6551705" cy="2897433"/>
            <a:chOff x="2123727" y="1781516"/>
            <a:chExt cx="6552819" cy="2897432"/>
          </a:xfrm>
        </p:grpSpPr>
        <p:sp>
          <p:nvSpPr>
            <p:cNvPr id="106514" name="Text Box 4">
              <a:extLst>
                <a:ext uri="{FF2B5EF4-FFF2-40B4-BE49-F238E27FC236}">
                  <a16:creationId xmlns:a16="http://schemas.microsoft.com/office/drawing/2014/main" id="{8F88C25E-51E4-D842-9143-603BA21EF5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56416" y="1781516"/>
              <a:ext cx="2520130" cy="338554"/>
            </a:xfrm>
            <a:prstGeom prst="rect">
              <a:avLst/>
            </a:prstGeom>
            <a:noFill/>
            <a:ln w="28575">
              <a:solidFill>
                <a:srgbClr val="FFC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2 = Maladies chroniques</a:t>
              </a:r>
            </a:p>
          </p:txBody>
        </p:sp>
        <p:sp>
          <p:nvSpPr>
            <p:cNvPr id="106515" name="Line 14">
              <a:extLst>
                <a:ext uri="{FF2B5EF4-FFF2-40B4-BE49-F238E27FC236}">
                  <a16:creationId xmlns:a16="http://schemas.microsoft.com/office/drawing/2014/main" id="{CE90903A-A6CF-0943-B99D-6ABBA3C720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23727" y="2852937"/>
              <a:ext cx="5953433" cy="1346614"/>
            </a:xfrm>
            <a:prstGeom prst="line">
              <a:avLst/>
            </a:prstGeom>
            <a:noFill/>
            <a:ln w="57150">
              <a:solidFill>
                <a:srgbClr val="FFC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6516" name="Line 14">
              <a:extLst>
                <a:ext uri="{FF2B5EF4-FFF2-40B4-BE49-F238E27FC236}">
                  <a16:creationId xmlns:a16="http://schemas.microsoft.com/office/drawing/2014/main" id="{B8201323-C8C8-404C-95AB-63B5B28A41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42335" y="3388827"/>
              <a:ext cx="3540554" cy="1290121"/>
            </a:xfrm>
            <a:prstGeom prst="line">
              <a:avLst/>
            </a:prstGeom>
            <a:noFill/>
            <a:ln w="57150">
              <a:solidFill>
                <a:srgbClr val="FFC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36872" name="Rectangle 2">
            <a:extLst>
              <a:ext uri="{FF2B5EF4-FFF2-40B4-BE49-F238E27FC236}">
                <a16:creationId xmlns:a16="http://schemas.microsoft.com/office/drawing/2014/main" id="{7EB0F4B0-4E78-0042-9175-99525D19F0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65638" y="5815014"/>
            <a:ext cx="3816350" cy="555625"/>
          </a:xfrm>
          <a:solidFill>
            <a:schemeClr val="bg1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fr-FR" altLang="fr-FR" sz="1600" b="1">
                <a:latin typeface="Calibri" panose="020F0502020204030204" pitchFamily="34" charset="0"/>
                <a:cs typeface="Calibri" panose="020F0502020204030204" pitchFamily="34" charset="0"/>
              </a:rPr>
              <a:t>D’après le Modèle</a:t>
            </a:r>
            <a:r>
              <a:rPr lang="fr-FR" altLang="fr-FR" sz="1600"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fr-FR" altLang="fr-FR" sz="1600" b="1">
                <a:latin typeface="Calibri" pitchFamily="34" charset="0"/>
                <a:cs typeface="Calibri" panose="020F0502020204030204" pitchFamily="34" charset="0"/>
              </a:rPr>
              <a:t>1+2+3 </a:t>
            </a:r>
            <a:br>
              <a:rPr lang="fr-FR" altLang="fr-FR" sz="1600" b="1">
                <a:latin typeface="Calibri" pitchFamily="34" charset="0"/>
                <a:cs typeface="Calibri" panose="020F0502020204030204" pitchFamily="34" charset="0"/>
              </a:rPr>
            </a:br>
            <a:r>
              <a:rPr lang="fr-FR" altLang="fr-FR" sz="1600">
                <a:latin typeface="Calibri" pitchFamily="34" charset="0"/>
                <a:cs typeface="Calibri" panose="020F0502020204030204" pitchFamily="34" charset="0"/>
              </a:rPr>
              <a:t>(</a:t>
            </a:r>
            <a:r>
              <a:rPr lang="fr-FR" altLang="fr-FR" sz="1200">
                <a:latin typeface="Calibri" pitchFamily="34" charset="0"/>
                <a:cs typeface="Calibri" panose="020F0502020204030204" pitchFamily="34" charset="0"/>
              </a:rPr>
              <a:t>J.P BOUCHON</a:t>
            </a:r>
            <a:r>
              <a:rPr lang="fr-FR" altLang="fr-FR" sz="1600">
                <a:latin typeface="Calibri" pitchFamily="34" charset="0"/>
                <a:cs typeface="Calibri" panose="020F0502020204030204" pitchFamily="34" charset="0"/>
              </a:rPr>
              <a:t>) </a:t>
            </a:r>
          </a:p>
        </p:txBody>
      </p:sp>
      <p:sp>
        <p:nvSpPr>
          <p:cNvPr id="106504" name="Text Box 8">
            <a:extLst>
              <a:ext uri="{FF2B5EF4-FFF2-40B4-BE49-F238E27FC236}">
                <a16:creationId xmlns:a16="http://schemas.microsoft.com/office/drawing/2014/main" id="{1C726E8F-8264-1442-B34E-5E794B50EB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9200" y="5573713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fr-FR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â</a:t>
            </a:r>
            <a:r>
              <a:rPr kumimoji="0" lang="fr-FR" altLang="fr-F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ge</a:t>
            </a:r>
            <a:endParaRPr kumimoji="0" lang="fr-FR" altLang="fr-FR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06506" name="Line 10">
            <a:extLst>
              <a:ext uri="{FF2B5EF4-FFF2-40B4-BE49-F238E27FC236}">
                <a16:creationId xmlns:a16="http://schemas.microsoft.com/office/drawing/2014/main" id="{E8A1D1E6-3F44-B840-84FD-8A3E3B601243}"/>
              </a:ext>
            </a:extLst>
          </p:cNvPr>
          <p:cNvSpPr>
            <a:spLocks noChangeShapeType="1"/>
          </p:cNvSpPr>
          <p:nvPr/>
        </p:nvSpPr>
        <p:spPr bwMode="auto">
          <a:xfrm>
            <a:off x="2927350" y="2203450"/>
            <a:ext cx="0" cy="3429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6507" name="Line 11">
            <a:extLst>
              <a:ext uri="{FF2B5EF4-FFF2-40B4-BE49-F238E27FC236}">
                <a16:creationId xmlns:a16="http://schemas.microsoft.com/office/drawing/2014/main" id="{AD13E046-CD32-824F-98AA-223A492283BE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5649913"/>
            <a:ext cx="6705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6508" name="Line 12">
            <a:extLst>
              <a:ext uri="{FF2B5EF4-FFF2-40B4-BE49-F238E27FC236}">
                <a16:creationId xmlns:a16="http://schemas.microsoft.com/office/drawing/2014/main" id="{7CAB8BF0-A9E2-724D-BF8C-AF374F9A3DA7}"/>
              </a:ext>
            </a:extLst>
          </p:cNvPr>
          <p:cNvSpPr>
            <a:spLocks noChangeShapeType="1"/>
          </p:cNvSpPr>
          <p:nvPr/>
        </p:nvSpPr>
        <p:spPr bwMode="auto">
          <a:xfrm>
            <a:off x="3000375" y="4887913"/>
            <a:ext cx="66294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66" name="Groupe 65">
            <a:extLst>
              <a:ext uri="{FF2B5EF4-FFF2-40B4-BE49-F238E27FC236}">
                <a16:creationId xmlns:a16="http://schemas.microsoft.com/office/drawing/2014/main" id="{DA1CC031-3A75-1D42-AF64-6C231AD247FD}"/>
              </a:ext>
            </a:extLst>
          </p:cNvPr>
          <p:cNvGrpSpPr>
            <a:grpSpLocks/>
          </p:cNvGrpSpPr>
          <p:nvPr/>
        </p:nvGrpSpPr>
        <p:grpSpPr bwMode="auto">
          <a:xfrm>
            <a:off x="2971800" y="908051"/>
            <a:ext cx="7227888" cy="2232931"/>
            <a:chOff x="1447800" y="1125538"/>
            <a:chExt cx="7228655" cy="2232930"/>
          </a:xfrm>
        </p:grpSpPr>
        <p:sp>
          <p:nvSpPr>
            <p:cNvPr id="106512" name="Text Box 3">
              <a:extLst>
                <a:ext uri="{FF2B5EF4-FFF2-40B4-BE49-F238E27FC236}">
                  <a16:creationId xmlns:a16="http://schemas.microsoft.com/office/drawing/2014/main" id="{C050DF82-15C4-3D49-AD28-DC611FD534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6156324" y="1125538"/>
              <a:ext cx="2520131" cy="338554"/>
            </a:xfrm>
            <a:prstGeom prst="rect">
              <a:avLst/>
            </a:prstGeom>
            <a:noFill/>
            <a:ln w="28575">
              <a:solidFill>
                <a:srgbClr val="00B05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1 = Vieillissement « réussi »</a:t>
              </a:r>
            </a:p>
          </p:txBody>
        </p:sp>
        <p:sp>
          <p:nvSpPr>
            <p:cNvPr id="106513" name="Line 13">
              <a:extLst>
                <a:ext uri="{FF2B5EF4-FFF2-40B4-BE49-F238E27FC236}">
                  <a16:creationId xmlns:a16="http://schemas.microsoft.com/office/drawing/2014/main" id="{5275798C-EC7F-CA48-AF2D-5A58D7D47A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7800" y="2520268"/>
              <a:ext cx="6629400" cy="838200"/>
            </a:xfrm>
            <a:prstGeom prst="line">
              <a:avLst/>
            </a:prstGeom>
            <a:noFill/>
            <a:ln w="57150">
              <a:solidFill>
                <a:srgbClr val="00B05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106510" name="Line 12">
            <a:extLst>
              <a:ext uri="{FF2B5EF4-FFF2-40B4-BE49-F238E27FC236}">
                <a16:creationId xmlns:a16="http://schemas.microsoft.com/office/drawing/2014/main" id="{DA9CB359-A7E5-AE48-99AD-87E7DA623FB5}"/>
              </a:ext>
            </a:extLst>
          </p:cNvPr>
          <p:cNvSpPr>
            <a:spLocks noChangeShapeType="1"/>
          </p:cNvSpPr>
          <p:nvPr/>
        </p:nvSpPr>
        <p:spPr bwMode="auto">
          <a:xfrm>
            <a:off x="3000375" y="4364038"/>
            <a:ext cx="66294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2599770-1F0A-3A0B-5638-9E8EB29EE303}"/>
              </a:ext>
            </a:extLst>
          </p:cNvPr>
          <p:cNvSpPr txBox="1"/>
          <p:nvPr/>
        </p:nvSpPr>
        <p:spPr>
          <a:xfrm>
            <a:off x="985637" y="2175325"/>
            <a:ext cx="199907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>
              <a:defRPr/>
            </a:pPr>
            <a:r>
              <a:rPr lang="fr-FR" sz="12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Santé maternelle</a:t>
            </a:r>
          </a:p>
          <a:p>
            <a:pPr defTabSz="685800">
              <a:defRPr/>
            </a:pPr>
            <a:r>
              <a:rPr lang="fr-FR" sz="12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Education 5%</a:t>
            </a:r>
          </a:p>
          <a:p>
            <a:pPr defTabSz="685800">
              <a:defRPr/>
            </a:pPr>
            <a:r>
              <a:rPr lang="fr-FR" sz="12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Activité physique 2%</a:t>
            </a:r>
          </a:p>
          <a:p>
            <a:pPr defTabSz="685800">
              <a:defRPr/>
            </a:pPr>
            <a:r>
              <a:rPr lang="fr-FR" sz="12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Nutrition</a:t>
            </a:r>
          </a:p>
          <a:p>
            <a:pPr defTabSz="685800">
              <a:defRPr/>
            </a:pPr>
            <a:r>
              <a:rPr lang="fr-FR" sz="12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Lien social/professionnel 5%</a:t>
            </a:r>
          </a:p>
        </p:txBody>
      </p:sp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CB0AC809-585D-FE68-42FF-63B2BB7E7419}"/>
              </a:ext>
            </a:extLst>
          </p:cNvPr>
          <p:cNvCxnSpPr/>
          <p:nvPr/>
        </p:nvCxnSpPr>
        <p:spPr>
          <a:xfrm flipV="1">
            <a:off x="915020" y="2192375"/>
            <a:ext cx="0" cy="911818"/>
          </a:xfrm>
          <a:prstGeom prst="straightConnector1">
            <a:avLst/>
          </a:prstGeom>
          <a:noFill/>
          <a:ln w="38100" cap="flat" cmpd="sng" algn="ctr">
            <a:solidFill>
              <a:srgbClr val="00B050"/>
            </a:solidFill>
            <a:prstDash val="solid"/>
            <a:tailEnd type="triangle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6" name="Text Box 9">
            <a:extLst>
              <a:ext uri="{FF2B5EF4-FFF2-40B4-BE49-F238E27FC236}">
                <a16:creationId xmlns:a16="http://schemas.microsoft.com/office/drawing/2014/main" id="{2A2F0C96-051D-E67C-70E1-530B61247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0966" y="5003172"/>
            <a:ext cx="300519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Dépendance = Trouble cognitif majeur</a:t>
            </a:r>
          </a:p>
        </p:txBody>
      </p:sp>
      <p:sp>
        <p:nvSpPr>
          <p:cNvPr id="7" name="Text Box 9">
            <a:extLst>
              <a:ext uri="{FF2B5EF4-FFF2-40B4-BE49-F238E27FC236}">
                <a16:creationId xmlns:a16="http://schemas.microsoft.com/office/drawing/2014/main" id="{D3607BF0-5AD8-EF55-A474-E38D94635E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620" y="4245980"/>
            <a:ext cx="315759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Fragilité = Trouble cognitif léger</a:t>
            </a:r>
          </a:p>
        </p:txBody>
      </p:sp>
      <p:pic>
        <p:nvPicPr>
          <p:cNvPr id="8" name="Image 7" descr="Une image contenant Graphique&#10;&#10;Le contenu généré par l’IA peut être incorrect.">
            <a:extLst>
              <a:ext uri="{FF2B5EF4-FFF2-40B4-BE49-F238E27FC236}">
                <a16:creationId xmlns:a16="http://schemas.microsoft.com/office/drawing/2014/main" id="{380B058A-65D0-0875-2A6A-935913F19D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650"/>
            <a:ext cx="1204774" cy="959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931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3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e 42"/>
          <p:cNvGrpSpPr>
            <a:grpSpLocks/>
          </p:cNvGrpSpPr>
          <p:nvPr/>
        </p:nvGrpSpPr>
        <p:grpSpPr bwMode="auto">
          <a:xfrm>
            <a:off x="3719516" y="3644391"/>
            <a:ext cx="4993481" cy="485775"/>
            <a:chOff x="1403648" y="3717032"/>
            <a:chExt cx="6658311" cy="648072"/>
          </a:xfrm>
        </p:grpSpPr>
        <p:sp>
          <p:nvSpPr>
            <p:cNvPr id="45" name="Rectangle 44"/>
            <p:cNvSpPr/>
            <p:nvPr/>
          </p:nvSpPr>
          <p:spPr>
            <a:xfrm>
              <a:off x="1403648" y="3840832"/>
              <a:ext cx="6635750" cy="524272"/>
            </a:xfrm>
            <a:prstGeom prst="rect">
              <a:avLst/>
            </a:prstGeom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  <a:softEdge rad="635000"/>
            </a:effectLst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13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448100" y="3761508"/>
              <a:ext cx="6567819" cy="1715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13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8015920" y="3717032"/>
              <a:ext cx="46039" cy="5893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13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32" name="Rectangle 31"/>
          <p:cNvSpPr/>
          <p:nvPr/>
        </p:nvSpPr>
        <p:spPr>
          <a:xfrm>
            <a:off x="3719514" y="4523070"/>
            <a:ext cx="4976813" cy="5715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01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719514" y="4128975"/>
            <a:ext cx="4976813" cy="3940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01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5" name="Groupe 4"/>
          <p:cNvGrpSpPr>
            <a:grpSpLocks/>
          </p:cNvGrpSpPr>
          <p:nvPr/>
        </p:nvGrpSpPr>
        <p:grpSpPr bwMode="auto">
          <a:xfrm>
            <a:off x="4205289" y="2833577"/>
            <a:ext cx="4519613" cy="2106215"/>
            <a:chOff x="2051720" y="2636118"/>
            <a:chExt cx="6025480" cy="2809106"/>
          </a:xfrm>
        </p:grpSpPr>
        <p:sp>
          <p:nvSpPr>
            <p:cNvPr id="23586" name="Line 18"/>
            <p:cNvSpPr>
              <a:spLocks noChangeShapeType="1"/>
            </p:cNvSpPr>
            <p:nvPr/>
          </p:nvSpPr>
          <p:spPr bwMode="auto">
            <a:xfrm flipV="1">
              <a:off x="3183657" y="4075715"/>
              <a:ext cx="72231" cy="1126269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13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endParaRPr>
            </a:p>
          </p:txBody>
        </p:sp>
        <p:grpSp>
          <p:nvGrpSpPr>
            <p:cNvPr id="23587" name="Groupe 3"/>
            <p:cNvGrpSpPr>
              <a:grpSpLocks/>
            </p:cNvGrpSpPr>
            <p:nvPr/>
          </p:nvGrpSpPr>
          <p:grpSpPr bwMode="auto">
            <a:xfrm>
              <a:off x="2051720" y="2636118"/>
              <a:ext cx="6025480" cy="2809106"/>
              <a:chOff x="2051720" y="2636118"/>
              <a:chExt cx="6025480" cy="2809106"/>
            </a:xfrm>
          </p:grpSpPr>
          <p:sp>
            <p:nvSpPr>
              <p:cNvPr id="23588" name="Line 17"/>
              <p:cNvSpPr>
                <a:spLocks noChangeShapeType="1"/>
              </p:cNvSpPr>
              <p:nvPr/>
            </p:nvSpPr>
            <p:spPr bwMode="auto">
              <a:xfrm>
                <a:off x="4572000" y="3822387"/>
                <a:ext cx="123825" cy="142240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6858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013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charset="0"/>
                </a:endParaRPr>
              </a:p>
            </p:txBody>
          </p:sp>
          <p:sp>
            <p:nvSpPr>
              <p:cNvPr id="23589" name="Line 18"/>
              <p:cNvSpPr>
                <a:spLocks noChangeShapeType="1"/>
              </p:cNvSpPr>
              <p:nvPr/>
            </p:nvSpPr>
            <p:spPr bwMode="auto">
              <a:xfrm flipV="1">
                <a:off x="4716016" y="3982784"/>
                <a:ext cx="72231" cy="121920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prstDash val="sysDot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6858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013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charset="0"/>
                </a:endParaRPr>
              </a:p>
            </p:txBody>
          </p:sp>
          <p:sp>
            <p:nvSpPr>
              <p:cNvPr id="23590" name="Line 17"/>
              <p:cNvSpPr>
                <a:spLocks noChangeShapeType="1"/>
              </p:cNvSpPr>
              <p:nvPr/>
            </p:nvSpPr>
            <p:spPr bwMode="auto">
              <a:xfrm>
                <a:off x="3059832" y="3008347"/>
                <a:ext cx="123825" cy="2261235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6858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013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charset="0"/>
                </a:endParaRPr>
              </a:p>
            </p:txBody>
          </p:sp>
          <p:sp>
            <p:nvSpPr>
              <p:cNvPr id="23591" name="Line 17"/>
              <p:cNvSpPr>
                <a:spLocks noChangeShapeType="1"/>
              </p:cNvSpPr>
              <p:nvPr/>
            </p:nvSpPr>
            <p:spPr bwMode="auto">
              <a:xfrm>
                <a:off x="3255888" y="4161657"/>
                <a:ext cx="1140853" cy="319388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prstDash val="sysDot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6858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013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charset="0"/>
                </a:endParaRPr>
              </a:p>
            </p:txBody>
          </p:sp>
          <p:sp>
            <p:nvSpPr>
              <p:cNvPr id="23592" name="Line 14"/>
              <p:cNvSpPr>
                <a:spLocks noChangeShapeType="1"/>
              </p:cNvSpPr>
              <p:nvPr/>
            </p:nvSpPr>
            <p:spPr bwMode="auto">
              <a:xfrm>
                <a:off x="2051720" y="2636118"/>
                <a:ext cx="6025480" cy="1990327"/>
              </a:xfrm>
              <a:prstGeom prst="line">
                <a:avLst/>
              </a:prstGeom>
              <a:noFill/>
              <a:ln w="57150">
                <a:solidFill>
                  <a:srgbClr val="FFC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6858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013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charset="0"/>
                </a:endParaRPr>
              </a:p>
            </p:txBody>
          </p:sp>
          <p:sp>
            <p:nvSpPr>
              <p:cNvPr id="23593" name="Line 14"/>
              <p:cNvSpPr>
                <a:spLocks noChangeShapeType="1"/>
              </p:cNvSpPr>
              <p:nvPr/>
            </p:nvSpPr>
            <p:spPr bwMode="auto">
              <a:xfrm>
                <a:off x="3563888" y="3147002"/>
                <a:ext cx="4244675" cy="2298222"/>
              </a:xfrm>
              <a:prstGeom prst="line">
                <a:avLst/>
              </a:prstGeom>
              <a:noFill/>
              <a:ln w="57150">
                <a:solidFill>
                  <a:srgbClr val="FFC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6858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013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charset="0"/>
                </a:endParaRPr>
              </a:p>
            </p:txBody>
          </p:sp>
          <p:sp>
            <p:nvSpPr>
              <p:cNvPr id="23594" name="Line 14"/>
              <p:cNvSpPr>
                <a:spLocks noChangeShapeType="1"/>
              </p:cNvSpPr>
              <p:nvPr/>
            </p:nvSpPr>
            <p:spPr bwMode="auto">
              <a:xfrm>
                <a:off x="4211960" y="3501008"/>
                <a:ext cx="2041830" cy="1944216"/>
              </a:xfrm>
              <a:prstGeom prst="line">
                <a:avLst/>
              </a:prstGeom>
              <a:noFill/>
              <a:ln w="57150">
                <a:solidFill>
                  <a:srgbClr val="FFC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6858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013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Arial" charset="0"/>
                </a:endParaRPr>
              </a:p>
            </p:txBody>
          </p:sp>
        </p:grpSp>
      </p:grpSp>
      <p:sp>
        <p:nvSpPr>
          <p:cNvPr id="23560" name="Text Box 5"/>
          <p:cNvSpPr txBox="1">
            <a:spLocks noChangeArrowheads="1"/>
          </p:cNvSpPr>
          <p:nvPr/>
        </p:nvSpPr>
        <p:spPr bwMode="auto">
          <a:xfrm>
            <a:off x="6271024" y="2509727"/>
            <a:ext cx="1890713" cy="276999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3 = Stress- Maladies aiguës</a:t>
            </a:r>
          </a:p>
        </p:txBody>
      </p:sp>
      <p:sp>
        <p:nvSpPr>
          <p:cNvPr id="23561" name="Text Box 4"/>
          <p:cNvSpPr txBox="1">
            <a:spLocks noChangeArrowheads="1"/>
          </p:cNvSpPr>
          <p:nvPr/>
        </p:nvSpPr>
        <p:spPr bwMode="auto">
          <a:xfrm>
            <a:off x="6271024" y="2098961"/>
            <a:ext cx="1890713" cy="276999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2 = Maladies chroniques</a:t>
            </a:r>
          </a:p>
        </p:txBody>
      </p:sp>
      <p:sp>
        <p:nvSpPr>
          <p:cNvPr id="23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935143" y="5211254"/>
            <a:ext cx="2862263" cy="416719"/>
          </a:xfrm>
          <a:solidFill>
            <a:schemeClr val="bg1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fr-FR" sz="1200" b="1">
                <a:latin typeface="Calibri" pitchFamily="34" charset="0"/>
              </a:rPr>
              <a:t>D’après le Modèle</a:t>
            </a:r>
            <a:r>
              <a:rPr lang="fr-FR" sz="1200">
                <a:latin typeface="Calibri" pitchFamily="34" charset="0"/>
              </a:rPr>
              <a:t> </a:t>
            </a:r>
            <a:r>
              <a:rPr lang="fr-FR" sz="1200" b="1">
                <a:latin typeface="Calibri" pitchFamily="34" charset="0"/>
              </a:rPr>
              <a:t>1+2+3 </a:t>
            </a:r>
            <a:br>
              <a:rPr lang="fr-FR" sz="1200" b="1">
                <a:latin typeface="Calibri" pitchFamily="34" charset="0"/>
              </a:rPr>
            </a:br>
            <a:r>
              <a:rPr lang="fr-FR" sz="1200">
                <a:latin typeface="Calibri" pitchFamily="34" charset="0"/>
              </a:rPr>
              <a:t>(</a:t>
            </a:r>
            <a:r>
              <a:rPr lang="fr-FR" sz="900">
                <a:latin typeface="Calibri" pitchFamily="34" charset="0"/>
              </a:rPr>
              <a:t>J.P BOUCHON</a:t>
            </a:r>
            <a:r>
              <a:rPr lang="fr-FR" sz="1200">
                <a:latin typeface="Calibri" pitchFamily="34" charset="0"/>
              </a:rPr>
              <a:t>) </a:t>
            </a:r>
          </a:p>
        </p:txBody>
      </p:sp>
      <p:sp>
        <p:nvSpPr>
          <p:cNvPr id="23563" name="Text Box 8"/>
          <p:cNvSpPr txBox="1">
            <a:spLocks noChangeArrowheads="1"/>
          </p:cNvSpPr>
          <p:nvPr/>
        </p:nvSpPr>
        <p:spPr bwMode="auto">
          <a:xfrm>
            <a:off x="8153400" y="5037420"/>
            <a:ext cx="10858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dirty="0">
                <a:solidFill>
                  <a:srgbClr val="000000"/>
                </a:solidFill>
                <a:latin typeface="Calibri" pitchFamily="34" charset="0"/>
              </a:rPr>
              <a:t>â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ge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  <p:sp>
        <p:nvSpPr>
          <p:cNvPr id="23565" name="Line 10"/>
          <p:cNvSpPr>
            <a:spLocks noChangeShapeType="1"/>
          </p:cNvSpPr>
          <p:nvPr/>
        </p:nvSpPr>
        <p:spPr bwMode="auto">
          <a:xfrm>
            <a:off x="3719513" y="2509724"/>
            <a:ext cx="0" cy="2571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013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23566" name="Line 11"/>
          <p:cNvSpPr>
            <a:spLocks noChangeShapeType="1"/>
          </p:cNvSpPr>
          <p:nvPr/>
        </p:nvSpPr>
        <p:spPr bwMode="auto">
          <a:xfrm>
            <a:off x="3752850" y="5094570"/>
            <a:ext cx="502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013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23567" name="Line 12"/>
          <p:cNvSpPr>
            <a:spLocks noChangeShapeType="1"/>
          </p:cNvSpPr>
          <p:nvPr/>
        </p:nvSpPr>
        <p:spPr bwMode="auto">
          <a:xfrm>
            <a:off x="3774281" y="4523070"/>
            <a:ext cx="497205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013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23568" name="Line 12"/>
          <p:cNvSpPr>
            <a:spLocks noChangeShapeType="1"/>
          </p:cNvSpPr>
          <p:nvPr/>
        </p:nvSpPr>
        <p:spPr bwMode="auto">
          <a:xfrm>
            <a:off x="3774281" y="4128974"/>
            <a:ext cx="497205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013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grpSp>
        <p:nvGrpSpPr>
          <p:cNvPr id="6" name="Groupe 5"/>
          <p:cNvGrpSpPr>
            <a:grpSpLocks/>
          </p:cNvGrpSpPr>
          <p:nvPr/>
        </p:nvGrpSpPr>
        <p:grpSpPr bwMode="auto">
          <a:xfrm>
            <a:off x="4637488" y="2887152"/>
            <a:ext cx="4049315" cy="1473994"/>
            <a:chOff x="2627783" y="2707528"/>
            <a:chExt cx="5398489" cy="1966300"/>
          </a:xfrm>
        </p:grpSpPr>
        <p:sp>
          <p:nvSpPr>
            <p:cNvPr id="23578" name="Line 17"/>
            <p:cNvSpPr>
              <a:spLocks noChangeShapeType="1"/>
            </p:cNvSpPr>
            <p:nvPr/>
          </p:nvSpPr>
          <p:spPr bwMode="auto">
            <a:xfrm>
              <a:off x="4515693" y="3052390"/>
              <a:ext cx="123825" cy="14224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13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endParaRPr>
            </a:p>
          </p:txBody>
        </p:sp>
        <p:sp>
          <p:nvSpPr>
            <p:cNvPr id="23579" name="Line 18"/>
            <p:cNvSpPr>
              <a:spLocks noChangeShapeType="1"/>
            </p:cNvSpPr>
            <p:nvPr/>
          </p:nvSpPr>
          <p:spPr bwMode="auto">
            <a:xfrm flipV="1">
              <a:off x="4659709" y="3212787"/>
              <a:ext cx="72231" cy="12192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13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endParaRPr>
            </a:p>
          </p:txBody>
        </p:sp>
        <p:sp>
          <p:nvSpPr>
            <p:cNvPr id="23580" name="Line 14"/>
            <p:cNvSpPr>
              <a:spLocks noChangeShapeType="1"/>
            </p:cNvSpPr>
            <p:nvPr/>
          </p:nvSpPr>
          <p:spPr bwMode="auto">
            <a:xfrm>
              <a:off x="2627783" y="2707528"/>
              <a:ext cx="5377211" cy="1008980"/>
            </a:xfrm>
            <a:prstGeom prst="line">
              <a:avLst/>
            </a:prstGeom>
            <a:noFill/>
            <a:ln w="57150">
              <a:solidFill>
                <a:srgbClr val="FFC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13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endParaRPr>
            </a:p>
          </p:txBody>
        </p:sp>
        <p:sp>
          <p:nvSpPr>
            <p:cNvPr id="23581" name="Line 17"/>
            <p:cNvSpPr>
              <a:spLocks noChangeShapeType="1"/>
            </p:cNvSpPr>
            <p:nvPr/>
          </p:nvSpPr>
          <p:spPr bwMode="auto">
            <a:xfrm>
              <a:off x="3059833" y="2788002"/>
              <a:ext cx="61912" cy="1745585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13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endParaRPr>
            </a:p>
          </p:txBody>
        </p:sp>
        <p:sp>
          <p:nvSpPr>
            <p:cNvPr id="23582" name="Line 18"/>
            <p:cNvSpPr>
              <a:spLocks noChangeShapeType="1"/>
            </p:cNvSpPr>
            <p:nvPr/>
          </p:nvSpPr>
          <p:spPr bwMode="auto">
            <a:xfrm flipV="1">
              <a:off x="3191520" y="3305718"/>
              <a:ext cx="72231" cy="1126269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13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endParaRPr>
            </a:p>
          </p:txBody>
        </p:sp>
        <p:sp>
          <p:nvSpPr>
            <p:cNvPr id="23583" name="Line 17"/>
            <p:cNvSpPr>
              <a:spLocks noChangeShapeType="1"/>
            </p:cNvSpPr>
            <p:nvPr/>
          </p:nvSpPr>
          <p:spPr bwMode="auto">
            <a:xfrm>
              <a:off x="3255888" y="3358555"/>
              <a:ext cx="1140853" cy="31938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13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endParaRPr>
            </a:p>
          </p:txBody>
        </p:sp>
        <p:sp>
          <p:nvSpPr>
            <p:cNvPr id="23584" name="Line 14"/>
            <p:cNvSpPr>
              <a:spLocks noChangeShapeType="1"/>
            </p:cNvSpPr>
            <p:nvPr/>
          </p:nvSpPr>
          <p:spPr bwMode="auto">
            <a:xfrm>
              <a:off x="4572000" y="3071593"/>
              <a:ext cx="3454272" cy="1123440"/>
            </a:xfrm>
            <a:prstGeom prst="line">
              <a:avLst/>
            </a:prstGeom>
            <a:noFill/>
            <a:ln w="57150">
              <a:solidFill>
                <a:srgbClr val="FFC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13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endParaRPr>
            </a:p>
          </p:txBody>
        </p:sp>
        <p:sp>
          <p:nvSpPr>
            <p:cNvPr id="23585" name="Line 14"/>
            <p:cNvSpPr>
              <a:spLocks noChangeShapeType="1"/>
            </p:cNvSpPr>
            <p:nvPr/>
          </p:nvSpPr>
          <p:spPr bwMode="auto">
            <a:xfrm>
              <a:off x="5652120" y="3418621"/>
              <a:ext cx="2352875" cy="1255207"/>
            </a:xfrm>
            <a:prstGeom prst="line">
              <a:avLst/>
            </a:prstGeom>
            <a:noFill/>
            <a:ln w="57150">
              <a:solidFill>
                <a:srgbClr val="FFC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13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endParaRPr>
            </a:p>
          </p:txBody>
        </p:sp>
      </p:grpSp>
      <p:grpSp>
        <p:nvGrpSpPr>
          <p:cNvPr id="23571" name="Groupe 65"/>
          <p:cNvGrpSpPr>
            <a:grpSpLocks/>
          </p:cNvGrpSpPr>
          <p:nvPr/>
        </p:nvGrpSpPr>
        <p:grpSpPr bwMode="auto">
          <a:xfrm>
            <a:off x="3752850" y="1726294"/>
            <a:ext cx="4972050" cy="1681163"/>
            <a:chOff x="1447800" y="513249"/>
            <a:chExt cx="6629400" cy="2242577"/>
          </a:xfrm>
        </p:grpSpPr>
        <p:sp>
          <p:nvSpPr>
            <p:cNvPr id="23576" name="Text Box 3"/>
            <p:cNvSpPr txBox="1">
              <a:spLocks noChangeArrowheads="1"/>
            </p:cNvSpPr>
            <p:nvPr/>
          </p:nvSpPr>
          <p:spPr bwMode="auto">
            <a:xfrm flipH="1">
              <a:off x="4795069" y="513249"/>
              <a:ext cx="2520131" cy="369501"/>
            </a:xfrm>
            <a:prstGeom prst="rect">
              <a:avLst/>
            </a:prstGeom>
            <a:noFill/>
            <a:ln w="28575">
              <a:solidFill>
                <a:srgbClr val="00B05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Arial" charset="0"/>
                </a:rPr>
                <a:t>1 = Vieillissement « réussi »</a:t>
              </a:r>
            </a:p>
          </p:txBody>
        </p:sp>
        <p:sp>
          <p:nvSpPr>
            <p:cNvPr id="23577" name="Line 13"/>
            <p:cNvSpPr>
              <a:spLocks noChangeShapeType="1"/>
            </p:cNvSpPr>
            <p:nvPr/>
          </p:nvSpPr>
          <p:spPr bwMode="auto">
            <a:xfrm>
              <a:off x="1447800" y="1917626"/>
              <a:ext cx="6629400" cy="838200"/>
            </a:xfrm>
            <a:prstGeom prst="line">
              <a:avLst/>
            </a:prstGeom>
            <a:noFill/>
            <a:ln w="57150">
              <a:solidFill>
                <a:srgbClr val="00B05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13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endParaRPr>
            </a:p>
          </p:txBody>
        </p:sp>
      </p:grpSp>
      <p:sp>
        <p:nvSpPr>
          <p:cNvPr id="44" name="ZoneTexte 43">
            <a:extLst>
              <a:ext uri="{FF2B5EF4-FFF2-40B4-BE49-F238E27FC236}">
                <a16:creationId xmlns:a16="http://schemas.microsoft.com/office/drawing/2014/main" id="{85BE730E-996B-5E4B-A271-B4F00EC6481B}"/>
              </a:ext>
            </a:extLst>
          </p:cNvPr>
          <p:cNvSpPr txBox="1"/>
          <p:nvPr/>
        </p:nvSpPr>
        <p:spPr>
          <a:xfrm>
            <a:off x="8878423" y="3493948"/>
            <a:ext cx="232871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FF93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Activité physique 2%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FF93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Nutrition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FF93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Lien social/professionnel 5%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93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TTT anxiété/dépression 3%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93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FRCV 15%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93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Comorbidités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93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Prothèses auditives 7% - vision 2%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93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Attention à l’ordonnance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93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Education patient/aidant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E48F84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Nouveaux traitements</a:t>
            </a:r>
          </a:p>
        </p:txBody>
      </p:sp>
      <p:cxnSp>
        <p:nvCxnSpPr>
          <p:cNvPr id="46" name="Connecteur droit avec flèche 45">
            <a:extLst>
              <a:ext uri="{FF2B5EF4-FFF2-40B4-BE49-F238E27FC236}">
                <a16:creationId xmlns:a16="http://schemas.microsoft.com/office/drawing/2014/main" id="{1E88DEA7-181D-6F4E-86B7-F85C99CC17A5}"/>
              </a:ext>
            </a:extLst>
          </p:cNvPr>
          <p:cNvCxnSpPr/>
          <p:nvPr/>
        </p:nvCxnSpPr>
        <p:spPr>
          <a:xfrm flipV="1">
            <a:off x="8829236" y="3557442"/>
            <a:ext cx="0" cy="911818"/>
          </a:xfrm>
          <a:prstGeom prst="straightConnector1">
            <a:avLst/>
          </a:prstGeom>
          <a:ln>
            <a:solidFill>
              <a:srgbClr val="FF93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7" name="Rectangle 21">
            <a:extLst>
              <a:ext uri="{FF2B5EF4-FFF2-40B4-BE49-F238E27FC236}">
                <a16:creationId xmlns:a16="http://schemas.microsoft.com/office/drawing/2014/main" id="{B1AAE15B-E88F-8D4E-B827-F91A26A565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748" y="1307456"/>
            <a:ext cx="2480166" cy="36933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La réserve cognitive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48" name="Text Box 9">
            <a:extLst>
              <a:ext uri="{FF2B5EF4-FFF2-40B4-BE49-F238E27FC236}">
                <a16:creationId xmlns:a16="http://schemas.microsoft.com/office/drawing/2014/main" id="{F2095B90-7056-3043-86C3-6C5E6E578D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5804" y="3987899"/>
            <a:ext cx="199622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Trouble léger (autonomie)</a:t>
            </a:r>
          </a:p>
        </p:txBody>
      </p:sp>
      <p:sp>
        <p:nvSpPr>
          <p:cNvPr id="51" name="Text Box 9">
            <a:extLst>
              <a:ext uri="{FF2B5EF4-FFF2-40B4-BE49-F238E27FC236}">
                <a16:creationId xmlns:a16="http://schemas.microsoft.com/office/drawing/2014/main" id="{D3682A2A-5C01-ED46-B612-C010FFF125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5410" y="4384532"/>
            <a:ext cx="228874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Trouble majeur (dépendance)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126F03C-8488-564A-8529-605AEF0F4934}"/>
              </a:ext>
            </a:extLst>
          </p:cNvPr>
          <p:cNvSpPr/>
          <p:nvPr/>
        </p:nvSpPr>
        <p:spPr>
          <a:xfrm>
            <a:off x="9767576" y="280643"/>
            <a:ext cx="2123039" cy="13542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27608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Pour une médecine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800" b="1" dirty="0">
              <a:solidFill>
                <a:srgbClr val="27608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27608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Personnalisée</a:t>
            </a: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srgbClr val="27608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27608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Préventive</a:t>
            </a: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srgbClr val="27608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27608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Prédictive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27608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Participative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27608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Pertinente</a:t>
            </a: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srgbClr val="27608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 err="1">
                <a:ln>
                  <a:noFill/>
                </a:ln>
                <a:solidFill>
                  <a:srgbClr val="27608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Pluriprofessionnelle</a:t>
            </a: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srgbClr val="27608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Image 1" descr="Une image contenant Graphique&#10;&#10;Le contenu généré par l’IA peut être incorrect.">
            <a:extLst>
              <a:ext uri="{FF2B5EF4-FFF2-40B4-BE49-F238E27FC236}">
                <a16:creationId xmlns:a16="http://schemas.microsoft.com/office/drawing/2014/main" id="{3CFF99D9-7CE7-50A2-1215-7E17AC2463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650"/>
            <a:ext cx="1204774" cy="959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019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theme/theme1.xml><?xml version="1.0" encoding="utf-8"?>
<a:theme xmlns:a="http://schemas.openxmlformats.org/drawingml/2006/main" name="1_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30522</TotalTime>
  <Words>183</Words>
  <Application>Microsoft Office PowerPoint</Application>
  <PresentationFormat>Grand écran</PresentationFormat>
  <Paragraphs>47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1_Modèle par défaut</vt:lpstr>
      <vt:lpstr>Conception personnalisée</vt:lpstr>
      <vt:lpstr>D’après le Modèle 1+2+3  (J.P BOUCHON) </vt:lpstr>
      <vt:lpstr>D’après le Modèle 1+2+3  (J.P BOUCHON) </vt:lpstr>
      <vt:lpstr>D’après le Modèle 1+2+3  (J.P BOUCHON)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 kro</dc:creator>
  <cp:lastModifiedBy>Pierre KROLAK SALMON</cp:lastModifiedBy>
  <cp:revision>75</cp:revision>
  <dcterms:created xsi:type="dcterms:W3CDTF">2020-11-18T10:55:03Z</dcterms:created>
  <dcterms:modified xsi:type="dcterms:W3CDTF">2025-05-06T11:40:47Z</dcterms:modified>
</cp:coreProperties>
</file>