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4" r:id="rId4"/>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6858000" cy="9144000"/>
  <p:embeddedFontLst>
    <p:embeddedFont>
      <p:font typeface="Amatic SC"/>
      <p:regular r:id="rId19"/>
      <p:bold r:id="rId20"/>
    </p:embeddedFont>
    <p:embeddedFont>
      <p:font typeface="Helvetica Neue"/>
      <p:regular r:id="rId21"/>
      <p:bold r:id="rId22"/>
      <p:italic r:id="rId23"/>
      <p:boldItalic r:id="rId24"/>
    </p:embeddedFont>
    <p:embeddedFont>
      <p:font typeface="Crafty Girls"/>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gQOClnivzTqFADp9OP6djNoDp1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AmaticSC-bold.fntdata"/><Relationship Id="rId22" Type="http://schemas.openxmlformats.org/officeDocument/2006/relationships/font" Target="fonts/HelveticaNeue-bold.fntdata"/><Relationship Id="rId21" Type="http://schemas.openxmlformats.org/officeDocument/2006/relationships/font" Target="fonts/HelveticaNeue-regular.fntdata"/><Relationship Id="rId24" Type="http://schemas.openxmlformats.org/officeDocument/2006/relationships/font" Target="fonts/HelveticaNeue-boldItalic.fntdata"/><Relationship Id="rId23" Type="http://schemas.openxmlformats.org/officeDocument/2006/relationships/font" Target="fonts/HelveticaNeue-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CraftyGirls-regular.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AmaticSC-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h.vanraalte@buurtzorg.com"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h.vanraalte@buurtzorg.com"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h.vanraalte@buurtzorg.co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h.vanraalte@buurtzorg.com"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nl-NL"/>
              <a:t>Titel</a:t>
            </a:r>
            <a:endParaRPr/>
          </a:p>
          <a:p>
            <a:pPr indent="0" lvl="0" marL="0" rtl="0" algn="l">
              <a:lnSpc>
                <a:spcPct val="100000"/>
              </a:lnSpc>
              <a:spcBef>
                <a:spcPts val="0"/>
              </a:spcBef>
              <a:spcAft>
                <a:spcPts val="0"/>
              </a:spcAft>
              <a:buSzPts val="1400"/>
              <a:buNone/>
            </a:pPr>
            <a:r>
              <a:rPr lang="nl-NL"/>
              <a:t>subtitel</a:t>
            </a:r>
            <a:endParaRPr/>
          </a:p>
          <a:p>
            <a:pPr indent="0" lvl="0" marL="0" rtl="0" algn="l">
              <a:lnSpc>
                <a:spcPct val="100000"/>
              </a:lnSpc>
              <a:spcBef>
                <a:spcPts val="0"/>
              </a:spcBef>
              <a:spcAft>
                <a:spcPts val="0"/>
              </a:spcAft>
              <a:buSzPts val="1400"/>
              <a:buNone/>
            </a:pPr>
            <a:r>
              <a:rPr lang="nl-NL"/>
              <a:t>Spreker</a:t>
            </a:r>
            <a:endParaRPr/>
          </a:p>
        </p:txBody>
      </p:sp>
      <p:sp>
        <p:nvSpPr>
          <p:cNvPr id="119" name="Google Shape;119;p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l-NL"/>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nl-NL"/>
              <a:t>bron: piktochart.com  - inlog </a:t>
            </a:r>
            <a:r>
              <a:rPr lang="nl-NL" u="sng">
                <a:solidFill>
                  <a:schemeClr val="hlink"/>
                </a:solidFill>
                <a:hlinkClick r:id="rId2"/>
              </a:rPr>
              <a:t>h.vanraalte@buurtzorg.com</a:t>
            </a:r>
            <a:r>
              <a:rPr lang="nl-NL"/>
              <a:t>, ww 5pXknA7ZWlPCt#R</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260" name="Google Shape;260;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l-N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1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nl-NL"/>
              <a:t>bron: piktochart.com  - inlog </a:t>
            </a:r>
            <a:r>
              <a:rPr lang="nl-NL" u="sng">
                <a:solidFill>
                  <a:schemeClr val="hlink"/>
                </a:solidFill>
                <a:hlinkClick r:id="rId2"/>
              </a:rPr>
              <a:t>h.vanraalte@buurtzorg.com</a:t>
            </a:r>
            <a:r>
              <a:rPr lang="nl-NL"/>
              <a:t>, ww 5pXknA7ZWlPCt#R</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301" name="Google Shape;301;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l-N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9: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31" name="Google Shape;33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Arial"/>
              <a:ea typeface="Arial"/>
              <a:cs typeface="Arial"/>
              <a:sym typeface="Arial"/>
            </a:endParaRPr>
          </a:p>
        </p:txBody>
      </p:sp>
      <p:sp>
        <p:nvSpPr>
          <p:cNvPr id="126" name="Google Shape;126;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nl-NL"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51" name="Google Shape;15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4: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59" name="Google Shape;159;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l-N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nl-NL"/>
              <a:t>Het verhaal achter het toevoegen van een bestaande organisatie aan de Buurtzorg boom</a:t>
            </a:r>
            <a:endParaRPr/>
          </a:p>
        </p:txBody>
      </p:sp>
      <p:sp>
        <p:nvSpPr>
          <p:cNvPr id="176" name="Google Shape;176;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l-N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87" name="Google Shape;187;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l-N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20" name="Google Shape;220;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l-N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2991a19a7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32991a19a7a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NL"/>
              <a:t>bron: piktochart.com  - inlog </a:t>
            </a:r>
            <a:r>
              <a:rPr lang="nl-NL" u="sng">
                <a:solidFill>
                  <a:schemeClr val="hlink"/>
                </a:solidFill>
                <a:hlinkClick r:id="rId2"/>
              </a:rPr>
              <a:t>h.vanraalte@buurtzorg.com</a:t>
            </a:r>
            <a:r>
              <a:rPr lang="nl-NL"/>
              <a:t>, ww 5pXknA7ZWlPCt#R</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236" name="Google Shape;236;g32991a19a7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l-N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nl-NL"/>
              <a:t>bron: piktochart.com  - inlog </a:t>
            </a:r>
            <a:r>
              <a:rPr lang="nl-NL" u="sng">
                <a:solidFill>
                  <a:schemeClr val="hlink"/>
                </a:solidFill>
                <a:hlinkClick r:id="rId2"/>
              </a:rPr>
              <a:t>h.vanraalte@buurtzorg.com</a:t>
            </a:r>
            <a:r>
              <a:rPr lang="nl-NL"/>
              <a:t>, ww 5pXknA7ZWlPCt#R</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243" name="Google Shape;243;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nl-N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showMasterSp="0">
  <p:cSld name="Titeldia">
    <p:bg>
      <p:bgPr>
        <a:solidFill>
          <a:srgbClr val="0070B9"/>
        </a:solidFill>
      </p:bgPr>
    </p:bg>
    <p:spTree>
      <p:nvGrpSpPr>
        <p:cNvPr id="12" name="Shape 12"/>
        <p:cNvGrpSpPr/>
        <p:nvPr/>
      </p:nvGrpSpPr>
      <p:grpSpPr>
        <a:xfrm>
          <a:off x="0" y="0"/>
          <a:ext cx="0" cy="0"/>
          <a:chOff x="0" y="0"/>
          <a:chExt cx="0" cy="0"/>
        </a:xfrm>
      </p:grpSpPr>
      <p:pic>
        <p:nvPicPr>
          <p:cNvPr id="13" name="Google Shape;13;p21"/>
          <p:cNvPicPr preferRelativeResize="0"/>
          <p:nvPr/>
        </p:nvPicPr>
        <p:blipFill rotWithShape="1">
          <a:blip r:embed="rId2">
            <a:alphaModFix/>
          </a:blip>
          <a:srcRect b="19855" l="0" r="0" t="19867"/>
          <a:stretch/>
        </p:blipFill>
        <p:spPr>
          <a:xfrm>
            <a:off x="0" y="1245300"/>
            <a:ext cx="12192006" cy="4897746"/>
          </a:xfrm>
          <a:prstGeom prst="rect">
            <a:avLst/>
          </a:prstGeom>
          <a:noFill/>
          <a:ln>
            <a:noFill/>
          </a:ln>
        </p:spPr>
      </p:pic>
      <p:sp>
        <p:nvSpPr>
          <p:cNvPr id="14" name="Google Shape;14;p21"/>
          <p:cNvSpPr/>
          <p:nvPr/>
        </p:nvSpPr>
        <p:spPr>
          <a:xfrm>
            <a:off x="0" y="6143058"/>
            <a:ext cx="12192000" cy="717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Arial"/>
              <a:ea typeface="Arial"/>
              <a:cs typeface="Arial"/>
              <a:sym typeface="Arial"/>
            </a:endParaRPr>
          </a:p>
        </p:txBody>
      </p:sp>
      <p:sp>
        <p:nvSpPr>
          <p:cNvPr id="15" name="Google Shape;15;p21"/>
          <p:cNvSpPr txBox="1"/>
          <p:nvPr/>
        </p:nvSpPr>
        <p:spPr>
          <a:xfrm>
            <a:off x="0" y="0"/>
            <a:ext cx="12192000" cy="1245300"/>
          </a:xfrm>
          <a:prstGeom prst="rect">
            <a:avLst/>
          </a:prstGeom>
          <a:solidFill>
            <a:srgbClr val="FFFFFF"/>
          </a:solidFill>
          <a:ln>
            <a:noFill/>
          </a:ln>
        </p:spPr>
        <p:txBody>
          <a:bodyPr anchorCtr="0" anchor="ctr" bIns="45700" lIns="108000" spcFirstLastPara="1" rIns="91425" wrap="square" tIns="45700">
            <a:noAutofit/>
          </a:bodyPr>
          <a:lstStyle/>
          <a:p>
            <a:pPr indent="0" lvl="0" marL="0" marR="0" rtl="0" algn="l">
              <a:lnSpc>
                <a:spcPct val="90000"/>
              </a:lnSpc>
              <a:spcBef>
                <a:spcPts val="0"/>
              </a:spcBef>
              <a:spcAft>
                <a:spcPts val="0"/>
              </a:spcAft>
              <a:buClr>
                <a:srgbClr val="0070B5"/>
              </a:buClr>
              <a:buSzPts val="3690"/>
              <a:buFont typeface="Arial"/>
              <a:buNone/>
            </a:pPr>
            <a:br>
              <a:rPr b="1" i="0" lang="nl-NL" sz="3690" u="none" cap="none" strike="noStrike">
                <a:solidFill>
                  <a:srgbClr val="0070B5"/>
                </a:solidFill>
                <a:latin typeface="Arial"/>
                <a:ea typeface="Arial"/>
                <a:cs typeface="Arial"/>
                <a:sym typeface="Arial"/>
              </a:rPr>
            </a:br>
            <a:endParaRPr b="0" i="0" sz="2400" u="none" cap="none" strike="noStrike">
              <a:solidFill>
                <a:srgbClr val="CCCCCC"/>
              </a:solidFill>
              <a:latin typeface="Arial"/>
              <a:ea typeface="Arial"/>
              <a:cs typeface="Arial"/>
              <a:sym typeface="Arial"/>
            </a:endParaRPr>
          </a:p>
        </p:txBody>
      </p:sp>
      <p:pic>
        <p:nvPicPr>
          <p:cNvPr id="16" name="Google Shape;16;p21"/>
          <p:cNvPicPr preferRelativeResize="0"/>
          <p:nvPr/>
        </p:nvPicPr>
        <p:blipFill rotWithShape="1">
          <a:blip r:embed="rId3">
            <a:alphaModFix/>
          </a:blip>
          <a:srcRect b="0" l="0" r="0" t="0"/>
          <a:stretch/>
        </p:blipFill>
        <p:spPr>
          <a:xfrm>
            <a:off x="9423400" y="5720695"/>
            <a:ext cx="2727900" cy="885300"/>
          </a:xfrm>
          <a:prstGeom prst="rect">
            <a:avLst/>
          </a:prstGeom>
          <a:noFill/>
          <a:ln>
            <a:noFill/>
          </a:ln>
        </p:spPr>
      </p:pic>
      <p:sp>
        <p:nvSpPr>
          <p:cNvPr id="17" name="Google Shape;17;p21"/>
          <p:cNvSpPr txBox="1"/>
          <p:nvPr>
            <p:ph type="title"/>
          </p:nvPr>
        </p:nvSpPr>
        <p:spPr>
          <a:xfrm>
            <a:off x="95400" y="18225"/>
            <a:ext cx="12096600" cy="717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3600"/>
              <a:buFont typeface="Arial"/>
              <a:buNone/>
              <a:defRPr b="1" i="0" sz="3600" u="none" cap="none" strike="noStrike">
                <a:solidFill>
                  <a:srgbClr val="0075B4"/>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21"/>
          <p:cNvSpPr txBox="1"/>
          <p:nvPr>
            <p:ph idx="1" type="subTitle"/>
          </p:nvPr>
        </p:nvSpPr>
        <p:spPr>
          <a:xfrm>
            <a:off x="59300" y="735525"/>
            <a:ext cx="12087300" cy="4785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2400"/>
              <a:buFont typeface="Arial"/>
              <a:buNone/>
              <a:defRPr b="0" i="0" sz="2400" u="none" cap="none" strike="noStrike">
                <a:solidFill>
                  <a:srgbClr val="D9D9D9"/>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21"/>
          <p:cNvSpPr txBox="1"/>
          <p:nvPr>
            <p:ph idx="2" type="title"/>
          </p:nvPr>
        </p:nvSpPr>
        <p:spPr>
          <a:xfrm>
            <a:off x="83075" y="6211900"/>
            <a:ext cx="9876600" cy="5724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3600"/>
              <a:buFont typeface="Arial"/>
              <a:buNone/>
              <a:defRPr b="0" i="0" sz="3600" u="none" cap="none" strike="noStrike">
                <a:solidFill>
                  <a:srgbClr val="0075B4"/>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0" presetSubtype="0">
                                  <p:stCondLst>
                                    <p:cond delay="100"/>
                                  </p:stCondLst>
                                  <p:childTnLst>
                                    <p:animEffect filter="fade" transition="out">
                                      <p:cBhvr>
                                        <p:cTn dur="500"/>
                                        <p:tgtEl>
                                          <p:spTgt spid="16"/>
                                        </p:tgtEl>
                                      </p:cBhvr>
                                    </p:animEffect>
                                    <p:set>
                                      <p:cBhvr>
                                        <p:cTn dur="1" fill="hold">
                                          <p:stCondLst>
                                            <p:cond delay="500"/>
                                          </p:stCondLst>
                                        </p:cTn>
                                        <p:tgtEl>
                                          <p:spTgt spid="1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s met tekst" showMasterSp="0">
  <p:cSld name="Titeldia_1_1">
    <p:bg>
      <p:bgPr>
        <a:solidFill>
          <a:srgbClr val="0070B5"/>
        </a:solidFill>
      </p:bgPr>
    </p:bg>
    <p:spTree>
      <p:nvGrpSpPr>
        <p:cNvPr id="86" name="Shape 86"/>
        <p:cNvGrpSpPr/>
        <p:nvPr/>
      </p:nvGrpSpPr>
      <p:grpSpPr>
        <a:xfrm>
          <a:off x="0" y="0"/>
          <a:ext cx="0" cy="0"/>
          <a:chOff x="0" y="0"/>
          <a:chExt cx="0" cy="0"/>
        </a:xfrm>
      </p:grpSpPr>
      <p:sp>
        <p:nvSpPr>
          <p:cNvPr id="87" name="Google Shape;87;p27"/>
          <p:cNvSpPr/>
          <p:nvPr/>
        </p:nvSpPr>
        <p:spPr>
          <a:xfrm>
            <a:off x="0" y="6303125"/>
            <a:ext cx="12192000" cy="5571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Arial"/>
              <a:ea typeface="Arial"/>
              <a:cs typeface="Arial"/>
              <a:sym typeface="Arial"/>
            </a:endParaRPr>
          </a:p>
        </p:txBody>
      </p:sp>
      <p:sp>
        <p:nvSpPr>
          <p:cNvPr id="88" name="Google Shape;88;p27"/>
          <p:cNvSpPr txBox="1"/>
          <p:nvPr/>
        </p:nvSpPr>
        <p:spPr>
          <a:xfrm>
            <a:off x="0" y="0"/>
            <a:ext cx="12192000" cy="854100"/>
          </a:xfrm>
          <a:prstGeom prst="rect">
            <a:avLst/>
          </a:prstGeom>
          <a:solidFill>
            <a:srgbClr val="FFFFFF"/>
          </a:solidFill>
          <a:ln>
            <a:noFill/>
          </a:ln>
        </p:spPr>
        <p:txBody>
          <a:bodyPr anchorCtr="0" anchor="ctr" bIns="45700" lIns="108000" spcFirstLastPara="1" rIns="91425" wrap="square" tIns="45700">
            <a:noAutofit/>
          </a:bodyPr>
          <a:lstStyle/>
          <a:p>
            <a:pPr indent="0" lvl="0" marL="0" marR="0" rtl="0" algn="l">
              <a:lnSpc>
                <a:spcPct val="90000"/>
              </a:lnSpc>
              <a:spcBef>
                <a:spcPts val="0"/>
              </a:spcBef>
              <a:spcAft>
                <a:spcPts val="0"/>
              </a:spcAft>
              <a:buClr>
                <a:srgbClr val="0070B5"/>
              </a:buClr>
              <a:buSzPts val="3690"/>
              <a:buFont typeface="Arial"/>
              <a:buNone/>
            </a:pPr>
            <a:br>
              <a:rPr b="1" i="0" lang="nl-NL" sz="3690" u="none" cap="none" strike="noStrike">
                <a:solidFill>
                  <a:srgbClr val="0070B5"/>
                </a:solidFill>
                <a:latin typeface="Arial"/>
                <a:ea typeface="Arial"/>
                <a:cs typeface="Arial"/>
                <a:sym typeface="Arial"/>
              </a:rPr>
            </a:br>
            <a:endParaRPr b="0" i="0" sz="2400" u="none" cap="none" strike="noStrike">
              <a:solidFill>
                <a:srgbClr val="CCCCCC"/>
              </a:solidFill>
              <a:latin typeface="Arial"/>
              <a:ea typeface="Arial"/>
              <a:cs typeface="Arial"/>
              <a:sym typeface="Arial"/>
            </a:endParaRPr>
          </a:p>
        </p:txBody>
      </p:sp>
      <p:pic>
        <p:nvPicPr>
          <p:cNvPr id="89" name="Google Shape;89;p27"/>
          <p:cNvPicPr preferRelativeResize="0"/>
          <p:nvPr/>
        </p:nvPicPr>
        <p:blipFill rotWithShape="1">
          <a:blip r:embed="rId2">
            <a:alphaModFix/>
          </a:blip>
          <a:srcRect b="0" l="0" r="0" t="0"/>
          <a:stretch/>
        </p:blipFill>
        <p:spPr>
          <a:xfrm>
            <a:off x="10564000" y="6328498"/>
            <a:ext cx="1560000" cy="506400"/>
          </a:xfrm>
          <a:prstGeom prst="rect">
            <a:avLst/>
          </a:prstGeom>
          <a:noFill/>
          <a:ln>
            <a:noFill/>
          </a:ln>
        </p:spPr>
      </p:pic>
      <p:sp>
        <p:nvSpPr>
          <p:cNvPr id="90" name="Google Shape;90;p27"/>
          <p:cNvSpPr txBox="1"/>
          <p:nvPr/>
        </p:nvSpPr>
        <p:spPr>
          <a:xfrm>
            <a:off x="218000" y="1090025"/>
            <a:ext cx="9310500" cy="502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75B4"/>
              </a:solidFill>
              <a:latin typeface="Arial"/>
              <a:ea typeface="Arial"/>
              <a:cs typeface="Arial"/>
              <a:sym typeface="Arial"/>
            </a:endParaRPr>
          </a:p>
        </p:txBody>
      </p:sp>
      <p:sp>
        <p:nvSpPr>
          <p:cNvPr id="91" name="Google Shape;91;p27"/>
          <p:cNvSpPr txBox="1"/>
          <p:nvPr>
            <p:ph type="title"/>
          </p:nvPr>
        </p:nvSpPr>
        <p:spPr>
          <a:xfrm>
            <a:off x="74525" y="42600"/>
            <a:ext cx="12049500" cy="811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3600"/>
              <a:buFont typeface="Arial"/>
              <a:buNone/>
              <a:defRPr b="1" i="0" sz="3600" u="none" cap="none" strike="noStrike">
                <a:solidFill>
                  <a:srgbClr val="0075B4"/>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27"/>
          <p:cNvSpPr txBox="1"/>
          <p:nvPr>
            <p:ph idx="1" type="body"/>
          </p:nvPr>
        </p:nvSpPr>
        <p:spPr>
          <a:xfrm>
            <a:off x="258775" y="1090025"/>
            <a:ext cx="7418400" cy="52131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1000"/>
              </a:spcBef>
              <a:spcAft>
                <a:spcPts val="0"/>
              </a:spcAft>
              <a:buClr>
                <a:schemeClr val="lt1"/>
              </a:buClr>
              <a:buSzPts val="1400"/>
              <a:buFont typeface="Arial"/>
              <a:buNone/>
              <a:defRPr b="0" i="0" sz="2800" u="none" cap="none" strike="noStrike">
                <a:solidFill>
                  <a:schemeClr val="lt1"/>
                </a:solidFill>
                <a:latin typeface="Arial"/>
                <a:ea typeface="Arial"/>
                <a:cs typeface="Arial"/>
                <a:sym typeface="Arial"/>
              </a:defRPr>
            </a:lvl1pPr>
            <a:lvl2pPr indent="-381000" lvl="1" marL="914400" marR="0" algn="l">
              <a:lnSpc>
                <a:spcPct val="115000"/>
              </a:lnSpc>
              <a:spcBef>
                <a:spcPts val="500"/>
              </a:spcBef>
              <a:spcAft>
                <a:spcPts val="0"/>
              </a:spcAft>
              <a:buClr>
                <a:schemeClr val="lt2"/>
              </a:buClr>
              <a:buSzPts val="2400"/>
              <a:buFont typeface="Arial"/>
              <a:buChar char="•"/>
              <a:defRPr b="0" i="0" sz="2400" u="none" cap="none" strike="noStrike">
                <a:solidFill>
                  <a:schemeClr val="lt2"/>
                </a:solidFill>
                <a:latin typeface="Arial"/>
                <a:ea typeface="Arial"/>
                <a:cs typeface="Arial"/>
                <a:sym typeface="Arial"/>
              </a:defRPr>
            </a:lvl2pPr>
            <a:lvl3pPr indent="-355600" lvl="2" marL="1371600" marR="0" algn="l">
              <a:lnSpc>
                <a:spcPct val="115000"/>
              </a:lnSpc>
              <a:spcBef>
                <a:spcPts val="500"/>
              </a:spcBef>
              <a:spcAft>
                <a:spcPts val="0"/>
              </a:spcAft>
              <a:buClr>
                <a:srgbClr val="D0CECE"/>
              </a:buClr>
              <a:buSzPts val="2000"/>
              <a:buFont typeface="Arial"/>
              <a:buChar char="•"/>
              <a:defRPr b="0" i="0" sz="2000" u="none" cap="none" strike="noStrike">
                <a:solidFill>
                  <a:srgbClr val="D0CECE"/>
                </a:solidFill>
                <a:latin typeface="Arial"/>
                <a:ea typeface="Arial"/>
                <a:cs typeface="Arial"/>
                <a:sym typeface="Arial"/>
              </a:defRPr>
            </a:lvl3pPr>
            <a:lvl4pPr indent="-342900" lvl="3" marL="1828800" marR="0" algn="l">
              <a:lnSpc>
                <a:spcPct val="115000"/>
              </a:lnSpc>
              <a:spcBef>
                <a:spcPts val="500"/>
              </a:spcBef>
              <a:spcAft>
                <a:spcPts val="0"/>
              </a:spcAft>
              <a:buClr>
                <a:srgbClr val="AEABAB"/>
              </a:buClr>
              <a:buSzPts val="1800"/>
              <a:buFont typeface="Arial"/>
              <a:buChar char="•"/>
              <a:defRPr b="0" i="0" sz="1800" u="none" cap="none" strike="noStrike">
                <a:solidFill>
                  <a:srgbClr val="AEABAB"/>
                </a:solidFill>
                <a:latin typeface="Arial"/>
                <a:ea typeface="Arial"/>
                <a:cs typeface="Arial"/>
                <a:sym typeface="Arial"/>
              </a:defRPr>
            </a:lvl4pPr>
            <a:lvl5pPr indent="-342900" lvl="4" marL="2286000" marR="0" algn="l">
              <a:lnSpc>
                <a:spcPct val="115000"/>
              </a:lnSpc>
              <a:spcBef>
                <a:spcPts val="500"/>
              </a:spcBef>
              <a:spcAft>
                <a:spcPts val="0"/>
              </a:spcAft>
              <a:buClr>
                <a:srgbClr val="9CC2E5"/>
              </a:buClr>
              <a:buSzPts val="1800"/>
              <a:buFont typeface="Arial"/>
              <a:buChar char="•"/>
              <a:defRPr b="0" i="0" sz="1800" u="none" cap="none" strike="noStrike">
                <a:solidFill>
                  <a:srgbClr val="9CC2E5"/>
                </a:solidFill>
                <a:latin typeface="Arial"/>
                <a:ea typeface="Arial"/>
                <a:cs typeface="Arial"/>
                <a:sym typeface="Arial"/>
              </a:defRPr>
            </a:lvl5pPr>
            <a:lvl6pPr indent="-342900" lvl="5" marL="27432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3" name="Google Shape;93;p27"/>
          <p:cNvSpPr txBox="1"/>
          <p:nvPr/>
        </p:nvSpPr>
        <p:spPr>
          <a:xfrm>
            <a:off x="0" y="6437100"/>
            <a:ext cx="3519300" cy="420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nl-NL" sz="800" u="none" cap="none" strike="noStrike">
                <a:solidFill>
                  <a:srgbClr val="0075B4"/>
                </a:solidFill>
                <a:latin typeface="Arial"/>
                <a:ea typeface="Arial"/>
                <a:cs typeface="Arial"/>
                <a:sym typeface="Arial"/>
              </a:rPr>
              <a:t>© 2021 Buurtzorg International Holding BV - All Rights Reserved</a:t>
            </a:r>
            <a:endParaRPr b="0" i="0" sz="8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0" presetSubtype="0">
                                  <p:stCondLst>
                                    <p:cond delay="100"/>
                                  </p:stCondLst>
                                  <p:childTnLst>
                                    <p:animEffect filter="fade" transition="out">
                                      <p:cBhvr>
                                        <p:cTn dur="500"/>
                                        <p:tgtEl>
                                          <p:spTgt spid="89"/>
                                        </p:tgtEl>
                                      </p:cBhvr>
                                    </p:animEffect>
                                    <p:set>
                                      <p:cBhvr>
                                        <p:cTn dur="1" fill="hold">
                                          <p:stCondLst>
                                            <p:cond delay="500"/>
                                          </p:stCondLst>
                                        </p:cTn>
                                        <p:tgtEl>
                                          <p:spTgt spid="8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showMasterSp="0">
  <p:cSld name="Titeldia">
    <p:bg>
      <p:bgPr>
        <a:solidFill>
          <a:srgbClr val="0070B9"/>
        </a:solidFill>
      </p:bgPr>
    </p:bg>
    <p:spTree>
      <p:nvGrpSpPr>
        <p:cNvPr id="94" name="Shape 94"/>
        <p:cNvGrpSpPr/>
        <p:nvPr/>
      </p:nvGrpSpPr>
      <p:grpSpPr>
        <a:xfrm>
          <a:off x="0" y="0"/>
          <a:ext cx="0" cy="0"/>
          <a:chOff x="0" y="0"/>
          <a:chExt cx="0" cy="0"/>
        </a:xfrm>
      </p:grpSpPr>
      <p:pic>
        <p:nvPicPr>
          <p:cNvPr id="95" name="Google Shape;95;p33"/>
          <p:cNvPicPr preferRelativeResize="0"/>
          <p:nvPr/>
        </p:nvPicPr>
        <p:blipFill rotWithShape="1">
          <a:blip r:embed="rId2">
            <a:alphaModFix/>
          </a:blip>
          <a:srcRect b="27750" l="0" r="0" t="3131"/>
          <a:stretch/>
        </p:blipFill>
        <p:spPr>
          <a:xfrm>
            <a:off x="0" y="1245300"/>
            <a:ext cx="12192005" cy="4897747"/>
          </a:xfrm>
          <a:prstGeom prst="rect">
            <a:avLst/>
          </a:prstGeom>
          <a:noFill/>
          <a:ln>
            <a:noFill/>
          </a:ln>
        </p:spPr>
      </p:pic>
      <p:sp>
        <p:nvSpPr>
          <p:cNvPr id="96" name="Google Shape;96;p33"/>
          <p:cNvSpPr/>
          <p:nvPr/>
        </p:nvSpPr>
        <p:spPr>
          <a:xfrm>
            <a:off x="0" y="6143058"/>
            <a:ext cx="12192000" cy="717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Arial"/>
              <a:ea typeface="Arial"/>
              <a:cs typeface="Arial"/>
              <a:sym typeface="Arial"/>
            </a:endParaRPr>
          </a:p>
        </p:txBody>
      </p:sp>
      <p:sp>
        <p:nvSpPr>
          <p:cNvPr id="97" name="Google Shape;97;p33"/>
          <p:cNvSpPr txBox="1"/>
          <p:nvPr/>
        </p:nvSpPr>
        <p:spPr>
          <a:xfrm>
            <a:off x="0" y="0"/>
            <a:ext cx="12192000" cy="1245300"/>
          </a:xfrm>
          <a:prstGeom prst="rect">
            <a:avLst/>
          </a:prstGeom>
          <a:solidFill>
            <a:srgbClr val="FFFFFF"/>
          </a:solidFill>
          <a:ln>
            <a:noFill/>
          </a:ln>
        </p:spPr>
        <p:txBody>
          <a:bodyPr anchorCtr="0" anchor="ctr" bIns="45700" lIns="108000" spcFirstLastPara="1" rIns="91425" wrap="square" tIns="45700">
            <a:noAutofit/>
          </a:bodyPr>
          <a:lstStyle/>
          <a:p>
            <a:pPr indent="0" lvl="0" marL="0" marR="0" rtl="0" algn="l">
              <a:lnSpc>
                <a:spcPct val="90000"/>
              </a:lnSpc>
              <a:spcBef>
                <a:spcPts val="0"/>
              </a:spcBef>
              <a:spcAft>
                <a:spcPts val="0"/>
              </a:spcAft>
              <a:buClr>
                <a:srgbClr val="0070B5"/>
              </a:buClr>
              <a:buSzPts val="3690"/>
              <a:buFont typeface="Arial"/>
              <a:buNone/>
            </a:pPr>
            <a:br>
              <a:rPr b="1" i="0" lang="nl-NL" sz="3690" u="none" cap="none" strike="noStrike">
                <a:solidFill>
                  <a:srgbClr val="0070B5"/>
                </a:solidFill>
                <a:latin typeface="Arial"/>
                <a:ea typeface="Arial"/>
                <a:cs typeface="Arial"/>
                <a:sym typeface="Arial"/>
              </a:rPr>
            </a:br>
            <a:endParaRPr b="0" i="0" sz="2400" u="none" cap="none" strike="noStrike">
              <a:solidFill>
                <a:srgbClr val="CCCCCC"/>
              </a:solidFill>
              <a:latin typeface="Arial"/>
              <a:ea typeface="Arial"/>
              <a:cs typeface="Arial"/>
              <a:sym typeface="Arial"/>
            </a:endParaRPr>
          </a:p>
        </p:txBody>
      </p:sp>
      <p:pic>
        <p:nvPicPr>
          <p:cNvPr id="98" name="Google Shape;98;p33"/>
          <p:cNvPicPr preferRelativeResize="0"/>
          <p:nvPr/>
        </p:nvPicPr>
        <p:blipFill rotWithShape="1">
          <a:blip r:embed="rId3">
            <a:alphaModFix/>
          </a:blip>
          <a:srcRect b="0" l="0" r="0" t="0"/>
          <a:stretch/>
        </p:blipFill>
        <p:spPr>
          <a:xfrm>
            <a:off x="9423400" y="5720695"/>
            <a:ext cx="2727900" cy="885300"/>
          </a:xfrm>
          <a:prstGeom prst="rect">
            <a:avLst/>
          </a:prstGeom>
          <a:noFill/>
          <a:ln>
            <a:noFill/>
          </a:ln>
        </p:spPr>
      </p:pic>
      <p:sp>
        <p:nvSpPr>
          <p:cNvPr id="99" name="Google Shape;99;p33"/>
          <p:cNvSpPr txBox="1"/>
          <p:nvPr>
            <p:ph type="title"/>
          </p:nvPr>
        </p:nvSpPr>
        <p:spPr>
          <a:xfrm>
            <a:off x="95400" y="18225"/>
            <a:ext cx="12096600" cy="717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3600"/>
              <a:buFont typeface="Arial"/>
              <a:buNone/>
              <a:defRPr b="1" i="0" sz="3600" u="none" cap="none" strike="noStrike">
                <a:solidFill>
                  <a:srgbClr val="0075B4"/>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0" name="Google Shape;100;p33"/>
          <p:cNvSpPr txBox="1"/>
          <p:nvPr>
            <p:ph idx="1" type="subTitle"/>
          </p:nvPr>
        </p:nvSpPr>
        <p:spPr>
          <a:xfrm>
            <a:off x="59300" y="735525"/>
            <a:ext cx="12087300" cy="4785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2400"/>
              <a:buFont typeface="Arial"/>
              <a:buNone/>
              <a:defRPr b="0" i="0" sz="2400" u="none" cap="none" strike="noStrike">
                <a:solidFill>
                  <a:srgbClr val="D9D9D9"/>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1" name="Google Shape;101;p33"/>
          <p:cNvSpPr txBox="1"/>
          <p:nvPr>
            <p:ph idx="2" type="title"/>
          </p:nvPr>
        </p:nvSpPr>
        <p:spPr>
          <a:xfrm>
            <a:off x="83075" y="6211900"/>
            <a:ext cx="9876600" cy="5724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3600"/>
              <a:buFont typeface="Arial"/>
              <a:buNone/>
              <a:defRPr b="0" i="0" sz="3600" u="none" cap="none" strike="noStrike">
                <a:solidFill>
                  <a:srgbClr val="0075B4"/>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0" presetSubtype="0">
                                  <p:stCondLst>
                                    <p:cond delay="100"/>
                                  </p:stCondLst>
                                  <p:childTnLst>
                                    <p:animEffect filter="fade" transition="out">
                                      <p:cBhvr>
                                        <p:cTn dur="500"/>
                                        <p:tgtEl>
                                          <p:spTgt spid="98"/>
                                        </p:tgtEl>
                                      </p:cBhvr>
                                    </p:animEffect>
                                    <p:set>
                                      <p:cBhvr>
                                        <p:cTn dur="1" fill="hold">
                                          <p:stCondLst>
                                            <p:cond delay="500"/>
                                          </p:stCondLst>
                                        </p:cTn>
                                        <p:tgtEl>
                                          <p:spTgt spid="9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s met foto (foto wijzigen mag)" showMasterSp="0">
  <p:cSld name="Titeldia_1">
    <p:bg>
      <p:bgPr>
        <a:solidFill>
          <a:srgbClr val="0075B4"/>
        </a:solidFill>
      </p:bgPr>
    </p:bg>
    <p:spTree>
      <p:nvGrpSpPr>
        <p:cNvPr id="102" name="Shape 102"/>
        <p:cNvGrpSpPr/>
        <p:nvPr/>
      </p:nvGrpSpPr>
      <p:grpSpPr>
        <a:xfrm>
          <a:off x="0" y="0"/>
          <a:ext cx="0" cy="0"/>
          <a:chOff x="0" y="0"/>
          <a:chExt cx="0" cy="0"/>
        </a:xfrm>
      </p:grpSpPr>
      <p:sp>
        <p:nvSpPr>
          <p:cNvPr id="103" name="Google Shape;103;p34"/>
          <p:cNvSpPr/>
          <p:nvPr/>
        </p:nvSpPr>
        <p:spPr>
          <a:xfrm>
            <a:off x="0" y="6143058"/>
            <a:ext cx="12192000" cy="717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Arial"/>
              <a:ea typeface="Arial"/>
              <a:cs typeface="Arial"/>
              <a:sym typeface="Arial"/>
            </a:endParaRPr>
          </a:p>
        </p:txBody>
      </p:sp>
      <p:sp>
        <p:nvSpPr>
          <p:cNvPr id="104" name="Google Shape;104;p34"/>
          <p:cNvSpPr txBox="1"/>
          <p:nvPr/>
        </p:nvSpPr>
        <p:spPr>
          <a:xfrm>
            <a:off x="0" y="0"/>
            <a:ext cx="12192000" cy="1245300"/>
          </a:xfrm>
          <a:prstGeom prst="rect">
            <a:avLst/>
          </a:prstGeom>
          <a:solidFill>
            <a:srgbClr val="FFFFFF"/>
          </a:solidFill>
          <a:ln>
            <a:noFill/>
          </a:ln>
        </p:spPr>
        <p:txBody>
          <a:bodyPr anchorCtr="0" anchor="ctr" bIns="45700" lIns="108000" spcFirstLastPara="1" rIns="91425" wrap="square" tIns="45700">
            <a:noAutofit/>
          </a:bodyPr>
          <a:lstStyle/>
          <a:p>
            <a:pPr indent="0" lvl="0" marL="0" marR="0" rtl="0" algn="l">
              <a:lnSpc>
                <a:spcPct val="90000"/>
              </a:lnSpc>
              <a:spcBef>
                <a:spcPts val="0"/>
              </a:spcBef>
              <a:spcAft>
                <a:spcPts val="0"/>
              </a:spcAft>
              <a:buClr>
                <a:srgbClr val="0070B5"/>
              </a:buClr>
              <a:buSzPts val="3690"/>
              <a:buFont typeface="Arial"/>
              <a:buNone/>
            </a:pPr>
            <a:br>
              <a:rPr b="1" i="0" lang="nl-NL" sz="3690" u="none" cap="none" strike="noStrike">
                <a:solidFill>
                  <a:srgbClr val="0070B5"/>
                </a:solidFill>
                <a:latin typeface="Arial"/>
                <a:ea typeface="Arial"/>
                <a:cs typeface="Arial"/>
                <a:sym typeface="Arial"/>
              </a:rPr>
            </a:br>
            <a:endParaRPr b="0" i="0" sz="2400" u="none" cap="none" strike="noStrike">
              <a:solidFill>
                <a:srgbClr val="CCCCCC"/>
              </a:solidFill>
              <a:latin typeface="Arial"/>
              <a:ea typeface="Arial"/>
              <a:cs typeface="Arial"/>
              <a:sym typeface="Arial"/>
            </a:endParaRPr>
          </a:p>
        </p:txBody>
      </p:sp>
      <p:pic>
        <p:nvPicPr>
          <p:cNvPr id="105" name="Google Shape;105;p34"/>
          <p:cNvPicPr preferRelativeResize="0"/>
          <p:nvPr/>
        </p:nvPicPr>
        <p:blipFill rotWithShape="1">
          <a:blip r:embed="rId2">
            <a:alphaModFix/>
          </a:blip>
          <a:srcRect b="22480" l="0" r="1068" t="10870"/>
          <a:stretch/>
        </p:blipFill>
        <p:spPr>
          <a:xfrm>
            <a:off x="0" y="854100"/>
            <a:ext cx="12192000" cy="5474401"/>
          </a:xfrm>
          <a:prstGeom prst="rect">
            <a:avLst/>
          </a:prstGeom>
          <a:noFill/>
          <a:ln>
            <a:noFill/>
          </a:ln>
        </p:spPr>
      </p:pic>
      <p:pic>
        <p:nvPicPr>
          <p:cNvPr id="106" name="Google Shape;106;p34"/>
          <p:cNvPicPr preferRelativeResize="0"/>
          <p:nvPr/>
        </p:nvPicPr>
        <p:blipFill rotWithShape="1">
          <a:blip r:embed="rId3">
            <a:alphaModFix/>
          </a:blip>
          <a:srcRect b="0" l="0" r="0" t="0"/>
          <a:stretch/>
        </p:blipFill>
        <p:spPr>
          <a:xfrm>
            <a:off x="10564000" y="6328498"/>
            <a:ext cx="1560000" cy="506400"/>
          </a:xfrm>
          <a:prstGeom prst="rect">
            <a:avLst/>
          </a:prstGeom>
          <a:noFill/>
          <a:ln>
            <a:noFill/>
          </a:ln>
        </p:spPr>
      </p:pic>
      <p:sp>
        <p:nvSpPr>
          <p:cNvPr id="107" name="Google Shape;107;p34"/>
          <p:cNvSpPr txBox="1"/>
          <p:nvPr>
            <p:ph type="title"/>
          </p:nvPr>
        </p:nvSpPr>
        <p:spPr>
          <a:xfrm>
            <a:off x="74525" y="42600"/>
            <a:ext cx="12049500" cy="811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3600"/>
              <a:buFont typeface="Arial"/>
              <a:buNone/>
              <a:defRPr b="1" i="0" sz="3600" u="none" cap="none" strike="noStrike">
                <a:solidFill>
                  <a:srgbClr val="0075B4"/>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8" name="Google Shape;108;p34"/>
          <p:cNvSpPr txBox="1"/>
          <p:nvPr/>
        </p:nvSpPr>
        <p:spPr>
          <a:xfrm>
            <a:off x="0" y="6437100"/>
            <a:ext cx="3519300" cy="420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nl-NL" sz="800" u="none" cap="none" strike="noStrike">
                <a:solidFill>
                  <a:srgbClr val="0075B4"/>
                </a:solidFill>
                <a:latin typeface="Arial"/>
                <a:ea typeface="Arial"/>
                <a:cs typeface="Arial"/>
                <a:sym typeface="Arial"/>
              </a:rPr>
              <a:t>© 2021 Buurtzorg International Holding BV - All Rights Reserved</a:t>
            </a:r>
            <a:endParaRPr b="0" i="0" sz="8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0" presetSubtype="0">
                                  <p:stCondLst>
                                    <p:cond delay="100"/>
                                  </p:stCondLst>
                                  <p:childTnLst>
                                    <p:animEffect filter="fade" transition="out">
                                      <p:cBhvr>
                                        <p:cTn dur="500"/>
                                        <p:tgtEl>
                                          <p:spTgt spid="106"/>
                                        </p:tgtEl>
                                      </p:cBhvr>
                                    </p:animEffect>
                                    <p:set>
                                      <p:cBhvr>
                                        <p:cTn dur="1" fill="hold">
                                          <p:stCondLst>
                                            <p:cond delay="500"/>
                                          </p:stCondLst>
                                        </p:cTn>
                                        <p:tgtEl>
                                          <p:spTgt spid="10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itsmijter">
  <p:cSld name="uitsmijter">
    <p:bg>
      <p:bgPr>
        <a:solidFill>
          <a:srgbClr val="0075B4"/>
        </a:solidFill>
      </p:bgPr>
    </p:bg>
    <p:spTree>
      <p:nvGrpSpPr>
        <p:cNvPr id="109" name="Shape 109"/>
        <p:cNvGrpSpPr/>
        <p:nvPr/>
      </p:nvGrpSpPr>
      <p:grpSpPr>
        <a:xfrm>
          <a:off x="0" y="0"/>
          <a:ext cx="0" cy="0"/>
          <a:chOff x="0" y="0"/>
          <a:chExt cx="0" cy="0"/>
        </a:xfrm>
      </p:grpSpPr>
      <p:sp>
        <p:nvSpPr>
          <p:cNvPr id="110" name="Google Shape;110;p35"/>
          <p:cNvSpPr txBox="1"/>
          <p:nvPr/>
        </p:nvSpPr>
        <p:spPr>
          <a:xfrm>
            <a:off x="0" y="0"/>
            <a:ext cx="12192000" cy="1245300"/>
          </a:xfrm>
          <a:prstGeom prst="rect">
            <a:avLst/>
          </a:prstGeom>
          <a:solidFill>
            <a:srgbClr val="FFFFFF"/>
          </a:solidFill>
          <a:ln>
            <a:noFill/>
          </a:ln>
        </p:spPr>
        <p:txBody>
          <a:bodyPr anchorCtr="0" anchor="ctr" bIns="45700" lIns="108000" spcFirstLastPara="1" rIns="91425" wrap="square" tIns="45700">
            <a:noAutofit/>
          </a:bodyPr>
          <a:lstStyle/>
          <a:p>
            <a:pPr indent="0" lvl="0" marL="0" marR="0" rtl="0" algn="l">
              <a:lnSpc>
                <a:spcPct val="90000"/>
              </a:lnSpc>
              <a:spcBef>
                <a:spcPts val="0"/>
              </a:spcBef>
              <a:spcAft>
                <a:spcPts val="0"/>
              </a:spcAft>
              <a:buClr>
                <a:srgbClr val="0070B5"/>
              </a:buClr>
              <a:buSzPts val="3690"/>
              <a:buFont typeface="Arial"/>
              <a:buNone/>
            </a:pPr>
            <a:br>
              <a:rPr b="1" i="0" lang="nl-NL" sz="3690" u="none" cap="none" strike="noStrike">
                <a:solidFill>
                  <a:srgbClr val="0070B5"/>
                </a:solidFill>
                <a:latin typeface="Arial"/>
                <a:ea typeface="Arial"/>
                <a:cs typeface="Arial"/>
                <a:sym typeface="Arial"/>
              </a:rPr>
            </a:br>
            <a:endParaRPr b="0" i="0" sz="2400" u="none" cap="none" strike="noStrike">
              <a:solidFill>
                <a:srgbClr val="CCCCCC"/>
              </a:solidFill>
              <a:latin typeface="Arial"/>
              <a:ea typeface="Arial"/>
              <a:cs typeface="Arial"/>
              <a:sym typeface="Arial"/>
            </a:endParaRPr>
          </a:p>
        </p:txBody>
      </p:sp>
      <p:pic>
        <p:nvPicPr>
          <p:cNvPr id="111" name="Google Shape;111;p35"/>
          <p:cNvPicPr preferRelativeResize="0"/>
          <p:nvPr/>
        </p:nvPicPr>
        <p:blipFill rotWithShape="1">
          <a:blip r:embed="rId2">
            <a:alphaModFix/>
          </a:blip>
          <a:srcRect b="20452" l="0" r="0" t="12818"/>
          <a:stretch/>
        </p:blipFill>
        <p:spPr>
          <a:xfrm>
            <a:off x="25" y="849475"/>
            <a:ext cx="12192000" cy="5422101"/>
          </a:xfrm>
          <a:prstGeom prst="rect">
            <a:avLst/>
          </a:prstGeom>
          <a:noFill/>
          <a:ln>
            <a:noFill/>
          </a:ln>
        </p:spPr>
      </p:pic>
      <p:pic>
        <p:nvPicPr>
          <p:cNvPr id="112" name="Google Shape;112;p35"/>
          <p:cNvPicPr preferRelativeResize="0"/>
          <p:nvPr/>
        </p:nvPicPr>
        <p:blipFill rotWithShape="1">
          <a:blip r:embed="rId3">
            <a:alphaModFix/>
          </a:blip>
          <a:srcRect b="0" l="0" r="0" t="0"/>
          <a:stretch/>
        </p:blipFill>
        <p:spPr>
          <a:xfrm>
            <a:off x="10564000" y="6328498"/>
            <a:ext cx="1560000" cy="506400"/>
          </a:xfrm>
          <a:prstGeom prst="rect">
            <a:avLst/>
          </a:prstGeom>
          <a:noFill/>
          <a:ln>
            <a:noFill/>
          </a:ln>
        </p:spPr>
      </p:pic>
      <p:sp>
        <p:nvSpPr>
          <p:cNvPr id="113" name="Google Shape;113;p35"/>
          <p:cNvSpPr/>
          <p:nvPr/>
        </p:nvSpPr>
        <p:spPr>
          <a:xfrm>
            <a:off x="5457000" y="849475"/>
            <a:ext cx="4929900" cy="5460300"/>
          </a:xfrm>
          <a:prstGeom prst="rect">
            <a:avLst/>
          </a:prstGeom>
          <a:solidFill>
            <a:srgbClr val="FFFFFF">
              <a:alpha val="282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35"/>
          <p:cNvSpPr txBox="1"/>
          <p:nvPr/>
        </p:nvSpPr>
        <p:spPr>
          <a:xfrm>
            <a:off x="5481888" y="960925"/>
            <a:ext cx="4880100" cy="523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nl-NL" sz="9600" u="none" cap="none" strike="noStrike">
                <a:solidFill>
                  <a:srgbClr val="0075B4"/>
                </a:solidFill>
                <a:latin typeface="Arial"/>
                <a:ea typeface="Arial"/>
                <a:cs typeface="Arial"/>
                <a:sym typeface="Arial"/>
              </a:rPr>
              <a:t>KEEP IT</a:t>
            </a:r>
            <a:endParaRPr b="0" i="0" sz="9600" u="none" cap="none" strike="noStrike">
              <a:solidFill>
                <a:srgbClr val="0075B4"/>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rPr b="0" i="0" lang="nl-NL" sz="6000" u="none" cap="none" strike="noStrike">
                <a:solidFill>
                  <a:srgbClr val="0075B4"/>
                </a:solidFill>
                <a:latin typeface="Amatic SC"/>
                <a:ea typeface="Amatic SC"/>
                <a:cs typeface="Amatic SC"/>
                <a:sym typeface="Amatic SC"/>
              </a:rPr>
              <a:t>SMALL</a:t>
            </a:r>
            <a:endParaRPr b="0" i="0" sz="6000" u="none" cap="none" strike="noStrike">
              <a:solidFill>
                <a:srgbClr val="0075B4"/>
              </a:solidFill>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600"/>
              <a:buFont typeface="Arial"/>
              <a:buNone/>
            </a:pPr>
            <a:r>
              <a:rPr b="0" i="0" lang="nl-NL" sz="9600" u="none" cap="none" strike="noStrike">
                <a:solidFill>
                  <a:srgbClr val="0075B4"/>
                </a:solidFill>
                <a:latin typeface="Arial"/>
                <a:ea typeface="Arial"/>
                <a:cs typeface="Arial"/>
                <a:sym typeface="Arial"/>
              </a:rPr>
              <a:t>KEEP IT</a:t>
            </a:r>
            <a:endParaRPr b="0" i="0" sz="9600" u="none" cap="none" strike="noStrike">
              <a:solidFill>
                <a:srgbClr val="0075B4"/>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200"/>
              <a:buFont typeface="Arial"/>
              <a:buNone/>
            </a:pPr>
            <a:r>
              <a:rPr b="0" i="0" lang="nl-NL" sz="7200" u="none" cap="none" strike="noStrike">
                <a:solidFill>
                  <a:srgbClr val="0075B4"/>
                </a:solidFill>
                <a:latin typeface="Crafty Girls"/>
                <a:ea typeface="Crafty Girls"/>
                <a:cs typeface="Crafty Girls"/>
                <a:sym typeface="Crafty Girls"/>
              </a:rPr>
              <a:t>simple</a:t>
            </a:r>
            <a:endParaRPr b="0" i="0" sz="7200" u="none" cap="none" strike="noStrike">
              <a:solidFill>
                <a:srgbClr val="0075B4"/>
              </a:solidFill>
              <a:latin typeface="Crafty Girls"/>
              <a:ea typeface="Crafty Girls"/>
              <a:cs typeface="Crafty Girls"/>
              <a:sym typeface="Crafty Girls"/>
            </a:endParaRPr>
          </a:p>
        </p:txBody>
      </p:sp>
      <p:sp>
        <p:nvSpPr>
          <p:cNvPr id="115" name="Google Shape;115;p35"/>
          <p:cNvSpPr txBox="1"/>
          <p:nvPr/>
        </p:nvSpPr>
        <p:spPr>
          <a:xfrm>
            <a:off x="0" y="6437100"/>
            <a:ext cx="3519300" cy="420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nl-NL" sz="800" u="none" cap="none" strike="noStrike">
                <a:solidFill>
                  <a:srgbClr val="0075B4"/>
                </a:solidFill>
                <a:latin typeface="Arial"/>
                <a:ea typeface="Arial"/>
                <a:cs typeface="Arial"/>
                <a:sym typeface="Arial"/>
              </a:rPr>
              <a:t>© 2021 Buurtzorg International Holding BV - All Rights Reserved</a:t>
            </a:r>
            <a:endParaRPr b="0" i="0" sz="8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s met foto (foto wijzigen mag)" showMasterSp="0">
  <p:cSld name="Titeldia_1">
    <p:bg>
      <p:bgPr>
        <a:solidFill>
          <a:srgbClr val="0075B4"/>
        </a:solidFill>
      </p:bgPr>
    </p:bg>
    <p:spTree>
      <p:nvGrpSpPr>
        <p:cNvPr id="20" name="Shape 20"/>
        <p:cNvGrpSpPr/>
        <p:nvPr/>
      </p:nvGrpSpPr>
      <p:grpSpPr>
        <a:xfrm>
          <a:off x="0" y="0"/>
          <a:ext cx="0" cy="0"/>
          <a:chOff x="0" y="0"/>
          <a:chExt cx="0" cy="0"/>
        </a:xfrm>
      </p:grpSpPr>
      <p:sp>
        <p:nvSpPr>
          <p:cNvPr id="21" name="Google Shape;21;p22"/>
          <p:cNvSpPr/>
          <p:nvPr/>
        </p:nvSpPr>
        <p:spPr>
          <a:xfrm>
            <a:off x="0" y="6143058"/>
            <a:ext cx="12192000" cy="717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Arial"/>
              <a:ea typeface="Arial"/>
              <a:cs typeface="Arial"/>
              <a:sym typeface="Arial"/>
            </a:endParaRPr>
          </a:p>
        </p:txBody>
      </p:sp>
      <p:sp>
        <p:nvSpPr>
          <p:cNvPr id="22" name="Google Shape;22;p22"/>
          <p:cNvSpPr txBox="1"/>
          <p:nvPr/>
        </p:nvSpPr>
        <p:spPr>
          <a:xfrm>
            <a:off x="0" y="0"/>
            <a:ext cx="12192000" cy="1245300"/>
          </a:xfrm>
          <a:prstGeom prst="rect">
            <a:avLst/>
          </a:prstGeom>
          <a:solidFill>
            <a:srgbClr val="FFFFFF"/>
          </a:solidFill>
          <a:ln>
            <a:noFill/>
          </a:ln>
        </p:spPr>
        <p:txBody>
          <a:bodyPr anchorCtr="0" anchor="ctr" bIns="45700" lIns="108000" spcFirstLastPara="1" rIns="91425" wrap="square" tIns="45700">
            <a:noAutofit/>
          </a:bodyPr>
          <a:lstStyle/>
          <a:p>
            <a:pPr indent="0" lvl="0" marL="0" marR="0" rtl="0" algn="l">
              <a:lnSpc>
                <a:spcPct val="90000"/>
              </a:lnSpc>
              <a:spcBef>
                <a:spcPts val="0"/>
              </a:spcBef>
              <a:spcAft>
                <a:spcPts val="0"/>
              </a:spcAft>
              <a:buClr>
                <a:srgbClr val="0070B5"/>
              </a:buClr>
              <a:buSzPts val="3690"/>
              <a:buFont typeface="Arial"/>
              <a:buNone/>
            </a:pPr>
            <a:br>
              <a:rPr b="1" i="0" lang="nl-NL" sz="3690" u="none" cap="none" strike="noStrike">
                <a:solidFill>
                  <a:srgbClr val="0070B5"/>
                </a:solidFill>
                <a:latin typeface="Arial"/>
                <a:ea typeface="Arial"/>
                <a:cs typeface="Arial"/>
                <a:sym typeface="Arial"/>
              </a:rPr>
            </a:br>
            <a:endParaRPr b="0" i="0" sz="2400" u="none" cap="none" strike="noStrike">
              <a:solidFill>
                <a:srgbClr val="CCCCCC"/>
              </a:solidFill>
              <a:latin typeface="Arial"/>
              <a:ea typeface="Arial"/>
              <a:cs typeface="Arial"/>
              <a:sym typeface="Arial"/>
            </a:endParaRPr>
          </a:p>
        </p:txBody>
      </p:sp>
      <p:pic>
        <p:nvPicPr>
          <p:cNvPr id="23" name="Google Shape;23;p22"/>
          <p:cNvPicPr preferRelativeResize="0"/>
          <p:nvPr/>
        </p:nvPicPr>
        <p:blipFill rotWithShape="1">
          <a:blip r:embed="rId2">
            <a:alphaModFix/>
          </a:blip>
          <a:srcRect b="22480" l="0" r="1068" t="10870"/>
          <a:stretch/>
        </p:blipFill>
        <p:spPr>
          <a:xfrm>
            <a:off x="0" y="854100"/>
            <a:ext cx="12192000" cy="5474401"/>
          </a:xfrm>
          <a:prstGeom prst="rect">
            <a:avLst/>
          </a:prstGeom>
          <a:noFill/>
          <a:ln>
            <a:noFill/>
          </a:ln>
        </p:spPr>
      </p:pic>
      <p:pic>
        <p:nvPicPr>
          <p:cNvPr id="24" name="Google Shape;24;p22"/>
          <p:cNvPicPr preferRelativeResize="0"/>
          <p:nvPr/>
        </p:nvPicPr>
        <p:blipFill rotWithShape="1">
          <a:blip r:embed="rId3">
            <a:alphaModFix/>
          </a:blip>
          <a:srcRect b="0" l="0" r="0" t="0"/>
          <a:stretch/>
        </p:blipFill>
        <p:spPr>
          <a:xfrm>
            <a:off x="10564000" y="6328498"/>
            <a:ext cx="1560000" cy="506400"/>
          </a:xfrm>
          <a:prstGeom prst="rect">
            <a:avLst/>
          </a:prstGeom>
          <a:noFill/>
          <a:ln>
            <a:noFill/>
          </a:ln>
        </p:spPr>
      </p:pic>
      <p:sp>
        <p:nvSpPr>
          <p:cNvPr id="25" name="Google Shape;25;p22"/>
          <p:cNvSpPr txBox="1"/>
          <p:nvPr>
            <p:ph type="title"/>
          </p:nvPr>
        </p:nvSpPr>
        <p:spPr>
          <a:xfrm>
            <a:off x="74525" y="42600"/>
            <a:ext cx="12049500" cy="811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3600"/>
              <a:buFont typeface="Arial"/>
              <a:buNone/>
              <a:defRPr b="1" i="0" sz="3600" u="none" cap="none" strike="noStrike">
                <a:solidFill>
                  <a:srgbClr val="0075B4"/>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22"/>
          <p:cNvSpPr txBox="1"/>
          <p:nvPr/>
        </p:nvSpPr>
        <p:spPr>
          <a:xfrm>
            <a:off x="0" y="6437100"/>
            <a:ext cx="3519300" cy="420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nl-NL" sz="800" u="none" cap="none" strike="noStrike">
                <a:solidFill>
                  <a:srgbClr val="0075B4"/>
                </a:solidFill>
                <a:latin typeface="Arial"/>
                <a:ea typeface="Arial"/>
                <a:cs typeface="Arial"/>
                <a:sym typeface="Arial"/>
              </a:rPr>
              <a:t>© 2020 Buurtzorg International Holding BV - All Rights Reserved</a:t>
            </a:r>
            <a:endParaRPr b="0" i="0" sz="8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0" presetSubtype="0">
                                  <p:stCondLst>
                                    <p:cond delay="100"/>
                                  </p:stCondLst>
                                  <p:childTnLst>
                                    <p:animEffect filter="fade" transition="out">
                                      <p:cBhvr>
                                        <p:cTn dur="500"/>
                                        <p:tgtEl>
                                          <p:spTgt spid="24"/>
                                        </p:tgtEl>
                                      </p:cBhvr>
                                    </p:animEffect>
                                    <p:set>
                                      <p:cBhvr>
                                        <p:cTn dur="1" fill="hold">
                                          <p:stCondLst>
                                            <p:cond delay="500"/>
                                          </p:stCondLst>
                                        </p:cTn>
                                        <p:tgtEl>
                                          <p:spTgt spid="2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s met tekst" showMasterSp="0">
  <p:cSld name="Titeldia_1_1">
    <p:bg>
      <p:bgPr>
        <a:solidFill>
          <a:srgbClr val="0070B5"/>
        </a:solidFill>
      </p:bgPr>
    </p:bg>
    <p:spTree>
      <p:nvGrpSpPr>
        <p:cNvPr id="27" name="Shape 27"/>
        <p:cNvGrpSpPr/>
        <p:nvPr/>
      </p:nvGrpSpPr>
      <p:grpSpPr>
        <a:xfrm>
          <a:off x="0" y="0"/>
          <a:ext cx="0" cy="0"/>
          <a:chOff x="0" y="0"/>
          <a:chExt cx="0" cy="0"/>
        </a:xfrm>
      </p:grpSpPr>
      <p:sp>
        <p:nvSpPr>
          <p:cNvPr id="28" name="Google Shape;28;p23"/>
          <p:cNvSpPr/>
          <p:nvPr/>
        </p:nvSpPr>
        <p:spPr>
          <a:xfrm>
            <a:off x="0" y="6303125"/>
            <a:ext cx="12192000" cy="5571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Arial"/>
              <a:ea typeface="Arial"/>
              <a:cs typeface="Arial"/>
              <a:sym typeface="Arial"/>
            </a:endParaRPr>
          </a:p>
        </p:txBody>
      </p:sp>
      <p:sp>
        <p:nvSpPr>
          <p:cNvPr id="29" name="Google Shape;29;p23"/>
          <p:cNvSpPr txBox="1"/>
          <p:nvPr/>
        </p:nvSpPr>
        <p:spPr>
          <a:xfrm>
            <a:off x="0" y="0"/>
            <a:ext cx="12192000" cy="854100"/>
          </a:xfrm>
          <a:prstGeom prst="rect">
            <a:avLst/>
          </a:prstGeom>
          <a:solidFill>
            <a:srgbClr val="FFFFFF"/>
          </a:solidFill>
          <a:ln>
            <a:noFill/>
          </a:ln>
        </p:spPr>
        <p:txBody>
          <a:bodyPr anchorCtr="0" anchor="ctr" bIns="45700" lIns="108000" spcFirstLastPara="1" rIns="91425" wrap="square" tIns="45700">
            <a:noAutofit/>
          </a:bodyPr>
          <a:lstStyle/>
          <a:p>
            <a:pPr indent="0" lvl="0" marL="0" marR="0" rtl="0" algn="l">
              <a:lnSpc>
                <a:spcPct val="90000"/>
              </a:lnSpc>
              <a:spcBef>
                <a:spcPts val="0"/>
              </a:spcBef>
              <a:spcAft>
                <a:spcPts val="0"/>
              </a:spcAft>
              <a:buClr>
                <a:srgbClr val="0070B5"/>
              </a:buClr>
              <a:buSzPts val="3690"/>
              <a:buFont typeface="Arial"/>
              <a:buNone/>
            </a:pPr>
            <a:br>
              <a:rPr b="1" i="0" lang="nl-NL" sz="3690" u="none" cap="none" strike="noStrike">
                <a:solidFill>
                  <a:srgbClr val="0070B5"/>
                </a:solidFill>
                <a:latin typeface="Arial"/>
                <a:ea typeface="Arial"/>
                <a:cs typeface="Arial"/>
                <a:sym typeface="Arial"/>
              </a:rPr>
            </a:br>
            <a:endParaRPr b="0" i="0" sz="2400" u="none" cap="none" strike="noStrike">
              <a:solidFill>
                <a:srgbClr val="CCCCCC"/>
              </a:solidFill>
              <a:latin typeface="Arial"/>
              <a:ea typeface="Arial"/>
              <a:cs typeface="Arial"/>
              <a:sym typeface="Arial"/>
            </a:endParaRPr>
          </a:p>
        </p:txBody>
      </p:sp>
      <p:pic>
        <p:nvPicPr>
          <p:cNvPr id="30" name="Google Shape;30;p23"/>
          <p:cNvPicPr preferRelativeResize="0"/>
          <p:nvPr/>
        </p:nvPicPr>
        <p:blipFill rotWithShape="1">
          <a:blip r:embed="rId2">
            <a:alphaModFix/>
          </a:blip>
          <a:srcRect b="0" l="0" r="0" t="0"/>
          <a:stretch/>
        </p:blipFill>
        <p:spPr>
          <a:xfrm>
            <a:off x="10564000" y="6328498"/>
            <a:ext cx="1560000" cy="506400"/>
          </a:xfrm>
          <a:prstGeom prst="rect">
            <a:avLst/>
          </a:prstGeom>
          <a:noFill/>
          <a:ln>
            <a:noFill/>
          </a:ln>
        </p:spPr>
      </p:pic>
      <p:sp>
        <p:nvSpPr>
          <p:cNvPr id="31" name="Google Shape;31;p23"/>
          <p:cNvSpPr txBox="1"/>
          <p:nvPr/>
        </p:nvSpPr>
        <p:spPr>
          <a:xfrm>
            <a:off x="218000" y="1090025"/>
            <a:ext cx="9310500" cy="502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75B4"/>
              </a:solidFill>
              <a:latin typeface="Arial"/>
              <a:ea typeface="Arial"/>
              <a:cs typeface="Arial"/>
              <a:sym typeface="Arial"/>
            </a:endParaRPr>
          </a:p>
        </p:txBody>
      </p:sp>
      <p:sp>
        <p:nvSpPr>
          <p:cNvPr id="32" name="Google Shape;32;p23"/>
          <p:cNvSpPr txBox="1"/>
          <p:nvPr>
            <p:ph type="title"/>
          </p:nvPr>
        </p:nvSpPr>
        <p:spPr>
          <a:xfrm>
            <a:off x="74525" y="42600"/>
            <a:ext cx="12049500" cy="811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3600"/>
              <a:buFont typeface="Arial"/>
              <a:buNone/>
              <a:defRPr b="1" i="0" sz="3600" u="none" cap="none" strike="noStrike">
                <a:solidFill>
                  <a:srgbClr val="0075B4"/>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3" name="Google Shape;33;p23"/>
          <p:cNvSpPr txBox="1"/>
          <p:nvPr>
            <p:ph idx="1" type="body"/>
          </p:nvPr>
        </p:nvSpPr>
        <p:spPr>
          <a:xfrm>
            <a:off x="258775" y="1090025"/>
            <a:ext cx="7418400" cy="52131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1000"/>
              </a:spcBef>
              <a:spcAft>
                <a:spcPts val="0"/>
              </a:spcAft>
              <a:buClr>
                <a:schemeClr val="lt1"/>
              </a:buClr>
              <a:buSzPts val="1400"/>
              <a:buFont typeface="Arial"/>
              <a:buNone/>
              <a:defRPr b="0" i="0" sz="2800" u="none" cap="none" strike="noStrike">
                <a:solidFill>
                  <a:schemeClr val="lt1"/>
                </a:solidFill>
                <a:latin typeface="Arial"/>
                <a:ea typeface="Arial"/>
                <a:cs typeface="Arial"/>
                <a:sym typeface="Arial"/>
              </a:defRPr>
            </a:lvl1pPr>
            <a:lvl2pPr indent="-381000" lvl="1" marL="914400" marR="0" algn="l">
              <a:lnSpc>
                <a:spcPct val="115000"/>
              </a:lnSpc>
              <a:spcBef>
                <a:spcPts val="500"/>
              </a:spcBef>
              <a:spcAft>
                <a:spcPts val="0"/>
              </a:spcAft>
              <a:buClr>
                <a:schemeClr val="lt2"/>
              </a:buClr>
              <a:buSzPts val="2400"/>
              <a:buFont typeface="Arial"/>
              <a:buChar char="•"/>
              <a:defRPr b="0" i="0" sz="2400" u="none" cap="none" strike="noStrike">
                <a:solidFill>
                  <a:schemeClr val="lt2"/>
                </a:solidFill>
                <a:latin typeface="Arial"/>
                <a:ea typeface="Arial"/>
                <a:cs typeface="Arial"/>
                <a:sym typeface="Arial"/>
              </a:defRPr>
            </a:lvl2pPr>
            <a:lvl3pPr indent="-355600" lvl="2" marL="1371600" marR="0" algn="l">
              <a:lnSpc>
                <a:spcPct val="115000"/>
              </a:lnSpc>
              <a:spcBef>
                <a:spcPts val="500"/>
              </a:spcBef>
              <a:spcAft>
                <a:spcPts val="0"/>
              </a:spcAft>
              <a:buClr>
                <a:srgbClr val="D0CECE"/>
              </a:buClr>
              <a:buSzPts val="2000"/>
              <a:buFont typeface="Arial"/>
              <a:buChar char="•"/>
              <a:defRPr b="0" i="0" sz="2000" u="none" cap="none" strike="noStrike">
                <a:solidFill>
                  <a:srgbClr val="D0CECE"/>
                </a:solidFill>
                <a:latin typeface="Arial"/>
                <a:ea typeface="Arial"/>
                <a:cs typeface="Arial"/>
                <a:sym typeface="Arial"/>
              </a:defRPr>
            </a:lvl3pPr>
            <a:lvl4pPr indent="-342900" lvl="3" marL="1828800" marR="0" algn="l">
              <a:lnSpc>
                <a:spcPct val="115000"/>
              </a:lnSpc>
              <a:spcBef>
                <a:spcPts val="500"/>
              </a:spcBef>
              <a:spcAft>
                <a:spcPts val="0"/>
              </a:spcAft>
              <a:buClr>
                <a:srgbClr val="AEABAB"/>
              </a:buClr>
              <a:buSzPts val="1800"/>
              <a:buFont typeface="Arial"/>
              <a:buChar char="•"/>
              <a:defRPr b="0" i="0" sz="1800" u="none" cap="none" strike="noStrike">
                <a:solidFill>
                  <a:srgbClr val="AEABAB"/>
                </a:solidFill>
                <a:latin typeface="Arial"/>
                <a:ea typeface="Arial"/>
                <a:cs typeface="Arial"/>
                <a:sym typeface="Arial"/>
              </a:defRPr>
            </a:lvl4pPr>
            <a:lvl5pPr indent="-342900" lvl="4" marL="2286000" marR="0" algn="l">
              <a:lnSpc>
                <a:spcPct val="115000"/>
              </a:lnSpc>
              <a:spcBef>
                <a:spcPts val="500"/>
              </a:spcBef>
              <a:spcAft>
                <a:spcPts val="0"/>
              </a:spcAft>
              <a:buClr>
                <a:srgbClr val="9CC2E5"/>
              </a:buClr>
              <a:buSzPts val="1800"/>
              <a:buFont typeface="Arial"/>
              <a:buChar char="•"/>
              <a:defRPr b="0" i="0" sz="1800" u="none" cap="none" strike="noStrike">
                <a:solidFill>
                  <a:srgbClr val="9CC2E5"/>
                </a:solidFill>
                <a:latin typeface="Arial"/>
                <a:ea typeface="Arial"/>
                <a:cs typeface="Arial"/>
                <a:sym typeface="Arial"/>
              </a:defRPr>
            </a:lvl5pPr>
            <a:lvl6pPr indent="-342900" lvl="5" marL="27432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115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4" name="Google Shape;34;p23"/>
          <p:cNvSpPr txBox="1"/>
          <p:nvPr/>
        </p:nvSpPr>
        <p:spPr>
          <a:xfrm>
            <a:off x="0" y="6437100"/>
            <a:ext cx="3519300" cy="420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nl-NL" sz="800" u="none" cap="none" strike="noStrike">
                <a:solidFill>
                  <a:srgbClr val="0075B4"/>
                </a:solidFill>
                <a:latin typeface="Arial"/>
                <a:ea typeface="Arial"/>
                <a:cs typeface="Arial"/>
                <a:sym typeface="Arial"/>
              </a:rPr>
              <a:t>© 2020 Buurtzorg International Holding BV - All Rights Reserved</a:t>
            </a:r>
            <a:endParaRPr b="0" i="0" sz="8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0" presetSubtype="0">
                                  <p:stCondLst>
                                    <p:cond delay="100"/>
                                  </p:stCondLst>
                                  <p:childTnLst>
                                    <p:animEffect filter="fade" transition="out">
                                      <p:cBhvr>
                                        <p:cTn dur="500"/>
                                        <p:tgtEl>
                                          <p:spTgt spid="30"/>
                                        </p:tgtEl>
                                      </p:cBhvr>
                                    </p:animEffect>
                                    <p:set>
                                      <p:cBhvr>
                                        <p:cTn dur="1" fill="hold">
                                          <p:stCondLst>
                                            <p:cond delay="500"/>
                                          </p:stCondLst>
                                        </p:cTn>
                                        <p:tgtEl>
                                          <p:spTgt spid="3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itsmijter">
  <p:cSld name="uitsmijter">
    <p:bg>
      <p:bgPr>
        <a:solidFill>
          <a:srgbClr val="0075B4"/>
        </a:solidFill>
      </p:bgPr>
    </p:bg>
    <p:spTree>
      <p:nvGrpSpPr>
        <p:cNvPr id="35" name="Shape 35"/>
        <p:cNvGrpSpPr/>
        <p:nvPr/>
      </p:nvGrpSpPr>
      <p:grpSpPr>
        <a:xfrm>
          <a:off x="0" y="0"/>
          <a:ext cx="0" cy="0"/>
          <a:chOff x="0" y="0"/>
          <a:chExt cx="0" cy="0"/>
        </a:xfrm>
      </p:grpSpPr>
      <p:sp>
        <p:nvSpPr>
          <p:cNvPr id="36" name="Google Shape;36;p28"/>
          <p:cNvSpPr txBox="1"/>
          <p:nvPr/>
        </p:nvSpPr>
        <p:spPr>
          <a:xfrm>
            <a:off x="0" y="0"/>
            <a:ext cx="12192000" cy="1245300"/>
          </a:xfrm>
          <a:prstGeom prst="rect">
            <a:avLst/>
          </a:prstGeom>
          <a:solidFill>
            <a:srgbClr val="FFFFFF"/>
          </a:solidFill>
          <a:ln>
            <a:noFill/>
          </a:ln>
        </p:spPr>
        <p:txBody>
          <a:bodyPr anchorCtr="0" anchor="ctr" bIns="45700" lIns="108000" spcFirstLastPara="1" rIns="91425" wrap="square" tIns="45700">
            <a:noAutofit/>
          </a:bodyPr>
          <a:lstStyle/>
          <a:p>
            <a:pPr indent="0" lvl="0" marL="0" marR="0" rtl="0" algn="l">
              <a:lnSpc>
                <a:spcPct val="90000"/>
              </a:lnSpc>
              <a:spcBef>
                <a:spcPts val="0"/>
              </a:spcBef>
              <a:spcAft>
                <a:spcPts val="0"/>
              </a:spcAft>
              <a:buClr>
                <a:srgbClr val="0070B5"/>
              </a:buClr>
              <a:buSzPts val="3690"/>
              <a:buFont typeface="Arial"/>
              <a:buNone/>
            </a:pPr>
            <a:br>
              <a:rPr b="1" i="0" lang="nl-NL" sz="3690" u="none" cap="none" strike="noStrike">
                <a:solidFill>
                  <a:srgbClr val="0070B5"/>
                </a:solidFill>
                <a:latin typeface="Arial"/>
                <a:ea typeface="Arial"/>
                <a:cs typeface="Arial"/>
                <a:sym typeface="Arial"/>
              </a:rPr>
            </a:br>
            <a:endParaRPr b="0" i="0" sz="2400" u="none" cap="none" strike="noStrike">
              <a:solidFill>
                <a:srgbClr val="CCCCCC"/>
              </a:solidFill>
              <a:latin typeface="Arial"/>
              <a:ea typeface="Arial"/>
              <a:cs typeface="Arial"/>
              <a:sym typeface="Arial"/>
            </a:endParaRPr>
          </a:p>
        </p:txBody>
      </p:sp>
      <p:pic>
        <p:nvPicPr>
          <p:cNvPr id="37" name="Google Shape;37;p28"/>
          <p:cNvPicPr preferRelativeResize="0"/>
          <p:nvPr/>
        </p:nvPicPr>
        <p:blipFill rotWithShape="1">
          <a:blip r:embed="rId2">
            <a:alphaModFix/>
          </a:blip>
          <a:srcRect b="20452" l="0" r="0" t="12818"/>
          <a:stretch/>
        </p:blipFill>
        <p:spPr>
          <a:xfrm>
            <a:off x="25" y="849475"/>
            <a:ext cx="12192000" cy="5422101"/>
          </a:xfrm>
          <a:prstGeom prst="rect">
            <a:avLst/>
          </a:prstGeom>
          <a:noFill/>
          <a:ln>
            <a:noFill/>
          </a:ln>
        </p:spPr>
      </p:pic>
      <p:pic>
        <p:nvPicPr>
          <p:cNvPr id="38" name="Google Shape;38;p28"/>
          <p:cNvPicPr preferRelativeResize="0"/>
          <p:nvPr/>
        </p:nvPicPr>
        <p:blipFill rotWithShape="1">
          <a:blip r:embed="rId3">
            <a:alphaModFix/>
          </a:blip>
          <a:srcRect b="0" l="0" r="0" t="0"/>
          <a:stretch/>
        </p:blipFill>
        <p:spPr>
          <a:xfrm>
            <a:off x="10564000" y="6328498"/>
            <a:ext cx="1560000" cy="506400"/>
          </a:xfrm>
          <a:prstGeom prst="rect">
            <a:avLst/>
          </a:prstGeom>
          <a:noFill/>
          <a:ln>
            <a:noFill/>
          </a:ln>
        </p:spPr>
      </p:pic>
      <p:sp>
        <p:nvSpPr>
          <p:cNvPr id="39" name="Google Shape;39;p28"/>
          <p:cNvSpPr/>
          <p:nvPr/>
        </p:nvSpPr>
        <p:spPr>
          <a:xfrm>
            <a:off x="5457000" y="849475"/>
            <a:ext cx="4929900" cy="5460300"/>
          </a:xfrm>
          <a:prstGeom prst="rect">
            <a:avLst/>
          </a:prstGeom>
          <a:solidFill>
            <a:srgbClr val="FFFFFF">
              <a:alpha val="282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8"/>
          <p:cNvSpPr txBox="1"/>
          <p:nvPr/>
        </p:nvSpPr>
        <p:spPr>
          <a:xfrm>
            <a:off x="5481888" y="960925"/>
            <a:ext cx="4880100" cy="5237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nl-NL" sz="9600" u="none" cap="none" strike="noStrike">
                <a:solidFill>
                  <a:srgbClr val="0075B4"/>
                </a:solidFill>
                <a:latin typeface="Arial"/>
                <a:ea typeface="Arial"/>
                <a:cs typeface="Arial"/>
                <a:sym typeface="Arial"/>
              </a:rPr>
              <a:t>KEEP IT</a:t>
            </a:r>
            <a:endParaRPr b="0" i="0" sz="9600" u="none" cap="none" strike="noStrike">
              <a:solidFill>
                <a:srgbClr val="0075B4"/>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rPr b="0" i="0" lang="nl-NL" sz="6000" u="none" cap="none" strike="noStrike">
                <a:solidFill>
                  <a:srgbClr val="0075B4"/>
                </a:solidFill>
                <a:latin typeface="Amatic SC"/>
                <a:ea typeface="Amatic SC"/>
                <a:cs typeface="Amatic SC"/>
                <a:sym typeface="Amatic SC"/>
              </a:rPr>
              <a:t>SMALL</a:t>
            </a:r>
            <a:endParaRPr b="0" i="0" sz="6000" u="none" cap="none" strike="noStrike">
              <a:solidFill>
                <a:srgbClr val="0075B4"/>
              </a:solidFill>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600"/>
              <a:buFont typeface="Arial"/>
              <a:buNone/>
            </a:pPr>
            <a:r>
              <a:rPr b="0" i="0" lang="nl-NL" sz="9600" u="none" cap="none" strike="noStrike">
                <a:solidFill>
                  <a:srgbClr val="0075B4"/>
                </a:solidFill>
                <a:latin typeface="Arial"/>
                <a:ea typeface="Arial"/>
                <a:cs typeface="Arial"/>
                <a:sym typeface="Arial"/>
              </a:rPr>
              <a:t>KEEP IT</a:t>
            </a:r>
            <a:endParaRPr b="0" i="0" sz="9600" u="none" cap="none" strike="noStrike">
              <a:solidFill>
                <a:srgbClr val="0075B4"/>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200"/>
              <a:buFont typeface="Arial"/>
              <a:buNone/>
            </a:pPr>
            <a:r>
              <a:rPr b="0" i="0" lang="nl-NL" sz="7200" u="none" cap="none" strike="noStrike">
                <a:solidFill>
                  <a:srgbClr val="0075B4"/>
                </a:solidFill>
                <a:latin typeface="Crafty Girls"/>
                <a:ea typeface="Crafty Girls"/>
                <a:cs typeface="Crafty Girls"/>
                <a:sym typeface="Crafty Girls"/>
              </a:rPr>
              <a:t>simple</a:t>
            </a:r>
            <a:endParaRPr b="0" i="0" sz="7200" u="none" cap="none" strike="noStrike">
              <a:solidFill>
                <a:srgbClr val="0075B4"/>
              </a:solidFill>
              <a:latin typeface="Crafty Girls"/>
              <a:ea typeface="Crafty Girls"/>
              <a:cs typeface="Crafty Girls"/>
              <a:sym typeface="Crafty Girls"/>
            </a:endParaRPr>
          </a:p>
        </p:txBody>
      </p:sp>
      <p:sp>
        <p:nvSpPr>
          <p:cNvPr id="41" name="Google Shape;41;p28"/>
          <p:cNvSpPr txBox="1"/>
          <p:nvPr/>
        </p:nvSpPr>
        <p:spPr>
          <a:xfrm>
            <a:off x="0" y="6437100"/>
            <a:ext cx="3519300" cy="420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nl-NL" sz="800" u="none" cap="none" strike="noStrike">
                <a:solidFill>
                  <a:srgbClr val="0075B4"/>
                </a:solidFill>
                <a:latin typeface="Arial"/>
                <a:ea typeface="Arial"/>
                <a:cs typeface="Arial"/>
                <a:sym typeface="Arial"/>
              </a:rPr>
              <a:t>© 2020Buurtzorg International Holding BV - All Rights Reserved</a:t>
            </a:r>
            <a:endParaRPr b="0" i="0" sz="8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s met tekst 1" showMasterSp="0">
  <p:cSld name="Titeldia_1_1_1">
    <p:bg>
      <p:bgPr>
        <a:solidFill>
          <a:srgbClr val="0070B5"/>
        </a:solidFill>
      </p:bgPr>
    </p:bg>
    <p:spTree>
      <p:nvGrpSpPr>
        <p:cNvPr id="42" name="Shape 42"/>
        <p:cNvGrpSpPr/>
        <p:nvPr/>
      </p:nvGrpSpPr>
      <p:grpSpPr>
        <a:xfrm>
          <a:off x="0" y="0"/>
          <a:ext cx="0" cy="0"/>
          <a:chOff x="0" y="0"/>
          <a:chExt cx="0" cy="0"/>
        </a:xfrm>
      </p:grpSpPr>
      <p:sp>
        <p:nvSpPr>
          <p:cNvPr id="43" name="Google Shape;43;p29"/>
          <p:cNvSpPr/>
          <p:nvPr/>
        </p:nvSpPr>
        <p:spPr>
          <a:xfrm>
            <a:off x="0" y="6303125"/>
            <a:ext cx="12192000" cy="5571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Arial"/>
              <a:ea typeface="Arial"/>
              <a:cs typeface="Arial"/>
              <a:sym typeface="Arial"/>
            </a:endParaRPr>
          </a:p>
        </p:txBody>
      </p:sp>
      <p:sp>
        <p:nvSpPr>
          <p:cNvPr id="44" name="Google Shape;44;p29"/>
          <p:cNvSpPr txBox="1"/>
          <p:nvPr/>
        </p:nvSpPr>
        <p:spPr>
          <a:xfrm>
            <a:off x="0" y="0"/>
            <a:ext cx="12192000" cy="854100"/>
          </a:xfrm>
          <a:prstGeom prst="rect">
            <a:avLst/>
          </a:prstGeom>
          <a:solidFill>
            <a:srgbClr val="FFFFFF"/>
          </a:solidFill>
          <a:ln>
            <a:noFill/>
          </a:ln>
        </p:spPr>
        <p:txBody>
          <a:bodyPr anchorCtr="0" anchor="ctr" bIns="45700" lIns="108000" spcFirstLastPara="1" rIns="91425" wrap="square" tIns="45700">
            <a:noAutofit/>
          </a:bodyPr>
          <a:lstStyle/>
          <a:p>
            <a:pPr indent="0" lvl="0" marL="0" marR="0" rtl="0" algn="l">
              <a:lnSpc>
                <a:spcPct val="90000"/>
              </a:lnSpc>
              <a:spcBef>
                <a:spcPts val="0"/>
              </a:spcBef>
              <a:spcAft>
                <a:spcPts val="0"/>
              </a:spcAft>
              <a:buClr>
                <a:srgbClr val="0070B5"/>
              </a:buClr>
              <a:buSzPts val="3700"/>
              <a:buFont typeface="Arial"/>
              <a:buNone/>
            </a:pPr>
            <a:br>
              <a:rPr b="1" i="0" lang="nl-NL" sz="3700" u="none" cap="none" strike="noStrike">
                <a:solidFill>
                  <a:srgbClr val="0070B5"/>
                </a:solidFill>
                <a:latin typeface="Arial"/>
                <a:ea typeface="Arial"/>
                <a:cs typeface="Arial"/>
                <a:sym typeface="Arial"/>
              </a:rPr>
            </a:br>
            <a:endParaRPr b="0" i="0" sz="2400" u="none" cap="none" strike="noStrike">
              <a:solidFill>
                <a:srgbClr val="CCCCCC"/>
              </a:solidFill>
              <a:latin typeface="Arial"/>
              <a:ea typeface="Arial"/>
              <a:cs typeface="Arial"/>
              <a:sym typeface="Arial"/>
            </a:endParaRPr>
          </a:p>
        </p:txBody>
      </p:sp>
      <p:pic>
        <p:nvPicPr>
          <p:cNvPr id="45" name="Google Shape;45;p29"/>
          <p:cNvPicPr preferRelativeResize="0"/>
          <p:nvPr/>
        </p:nvPicPr>
        <p:blipFill rotWithShape="1">
          <a:blip r:embed="rId2">
            <a:alphaModFix/>
          </a:blip>
          <a:srcRect b="0" l="0" r="0" t="0"/>
          <a:stretch/>
        </p:blipFill>
        <p:spPr>
          <a:xfrm>
            <a:off x="10564000" y="6328498"/>
            <a:ext cx="1560000" cy="506400"/>
          </a:xfrm>
          <a:prstGeom prst="rect">
            <a:avLst/>
          </a:prstGeom>
          <a:noFill/>
          <a:ln>
            <a:noFill/>
          </a:ln>
        </p:spPr>
      </p:pic>
      <p:sp>
        <p:nvSpPr>
          <p:cNvPr id="46" name="Google Shape;46;p29"/>
          <p:cNvSpPr txBox="1"/>
          <p:nvPr/>
        </p:nvSpPr>
        <p:spPr>
          <a:xfrm>
            <a:off x="218000" y="1090025"/>
            <a:ext cx="9310500" cy="501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75B4"/>
              </a:solidFill>
              <a:latin typeface="Arial"/>
              <a:ea typeface="Arial"/>
              <a:cs typeface="Arial"/>
              <a:sym typeface="Arial"/>
            </a:endParaRPr>
          </a:p>
        </p:txBody>
      </p:sp>
      <p:sp>
        <p:nvSpPr>
          <p:cNvPr id="47" name="Google Shape;47;p29"/>
          <p:cNvSpPr txBox="1"/>
          <p:nvPr>
            <p:ph type="title"/>
          </p:nvPr>
        </p:nvSpPr>
        <p:spPr>
          <a:xfrm>
            <a:off x="74525" y="42600"/>
            <a:ext cx="12049500" cy="811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3600"/>
              <a:buFont typeface="Arial"/>
              <a:buNone/>
              <a:defRPr b="1" i="0" sz="3600" u="none" cap="none" strike="noStrike">
                <a:solidFill>
                  <a:srgbClr val="0075B4"/>
                </a:solidFill>
                <a:latin typeface="Arial"/>
                <a:ea typeface="Arial"/>
                <a:cs typeface="Arial"/>
                <a:sym typeface="Arial"/>
              </a:defRPr>
            </a:lvl1pPr>
            <a:lvl2pPr lvl="1"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48" name="Google Shape;48;p29"/>
          <p:cNvSpPr txBox="1"/>
          <p:nvPr>
            <p:ph idx="1" type="body"/>
          </p:nvPr>
        </p:nvSpPr>
        <p:spPr>
          <a:xfrm>
            <a:off x="258775" y="1090025"/>
            <a:ext cx="7418400" cy="52131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1100"/>
              </a:spcBef>
              <a:spcAft>
                <a:spcPts val="0"/>
              </a:spcAft>
              <a:buClr>
                <a:schemeClr val="lt1"/>
              </a:buClr>
              <a:buSzPts val="1500"/>
              <a:buFont typeface="Arial"/>
              <a:buNone/>
              <a:defRPr b="0" i="0" sz="2800" u="none" cap="none" strike="noStrike">
                <a:solidFill>
                  <a:schemeClr val="lt1"/>
                </a:solidFill>
                <a:latin typeface="Arial"/>
                <a:ea typeface="Arial"/>
                <a:cs typeface="Arial"/>
                <a:sym typeface="Arial"/>
              </a:defRPr>
            </a:lvl1pPr>
            <a:lvl2pPr indent="-381000" lvl="1" marL="914400" marR="0" algn="l">
              <a:lnSpc>
                <a:spcPct val="115000"/>
              </a:lnSpc>
              <a:spcBef>
                <a:spcPts val="500"/>
              </a:spcBef>
              <a:spcAft>
                <a:spcPts val="0"/>
              </a:spcAft>
              <a:buClr>
                <a:schemeClr val="lt2"/>
              </a:buClr>
              <a:buSzPts val="2400"/>
              <a:buFont typeface="Arial"/>
              <a:buChar char="•"/>
              <a:defRPr b="0" i="0" sz="2400" u="none" cap="none" strike="noStrike">
                <a:solidFill>
                  <a:schemeClr val="lt2"/>
                </a:solidFill>
                <a:latin typeface="Arial"/>
                <a:ea typeface="Arial"/>
                <a:cs typeface="Arial"/>
                <a:sym typeface="Arial"/>
              </a:defRPr>
            </a:lvl2pPr>
            <a:lvl3pPr indent="-355600" lvl="2" marL="1371600" marR="0" algn="l">
              <a:lnSpc>
                <a:spcPct val="115000"/>
              </a:lnSpc>
              <a:spcBef>
                <a:spcPts val="500"/>
              </a:spcBef>
              <a:spcAft>
                <a:spcPts val="0"/>
              </a:spcAft>
              <a:buClr>
                <a:srgbClr val="D0CECE"/>
              </a:buClr>
              <a:buSzPts val="2000"/>
              <a:buFont typeface="Arial"/>
              <a:buChar char="•"/>
              <a:defRPr b="0" i="0" sz="2000" u="none" cap="none" strike="noStrike">
                <a:solidFill>
                  <a:srgbClr val="D0CECE"/>
                </a:solidFill>
                <a:latin typeface="Arial"/>
                <a:ea typeface="Arial"/>
                <a:cs typeface="Arial"/>
                <a:sym typeface="Arial"/>
              </a:defRPr>
            </a:lvl3pPr>
            <a:lvl4pPr indent="-349250" lvl="3" marL="1828800" marR="0" algn="l">
              <a:lnSpc>
                <a:spcPct val="115000"/>
              </a:lnSpc>
              <a:spcBef>
                <a:spcPts val="500"/>
              </a:spcBef>
              <a:spcAft>
                <a:spcPts val="0"/>
              </a:spcAft>
              <a:buClr>
                <a:srgbClr val="AEABAB"/>
              </a:buClr>
              <a:buSzPts val="1900"/>
              <a:buFont typeface="Arial"/>
              <a:buChar char="•"/>
              <a:defRPr b="0" i="0" sz="1900" u="none" cap="none" strike="noStrike">
                <a:solidFill>
                  <a:srgbClr val="AEABAB"/>
                </a:solidFill>
                <a:latin typeface="Arial"/>
                <a:ea typeface="Arial"/>
                <a:cs typeface="Arial"/>
                <a:sym typeface="Arial"/>
              </a:defRPr>
            </a:lvl4pPr>
            <a:lvl5pPr indent="-349250" lvl="4" marL="2286000" marR="0" algn="l">
              <a:lnSpc>
                <a:spcPct val="115000"/>
              </a:lnSpc>
              <a:spcBef>
                <a:spcPts val="500"/>
              </a:spcBef>
              <a:spcAft>
                <a:spcPts val="0"/>
              </a:spcAft>
              <a:buClr>
                <a:srgbClr val="9CC2E5"/>
              </a:buClr>
              <a:buSzPts val="1900"/>
              <a:buFont typeface="Arial"/>
              <a:buChar char="•"/>
              <a:defRPr b="0" i="0" sz="1900" u="none" cap="none" strike="noStrike">
                <a:solidFill>
                  <a:srgbClr val="9CC2E5"/>
                </a:solidFill>
                <a:latin typeface="Arial"/>
                <a:ea typeface="Arial"/>
                <a:cs typeface="Arial"/>
                <a:sym typeface="Arial"/>
              </a:defRPr>
            </a:lvl5pPr>
            <a:lvl6pPr indent="-349250" lvl="5" marL="2743200" marR="0" algn="l">
              <a:lnSpc>
                <a:spcPct val="115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algn="l">
              <a:lnSpc>
                <a:spcPct val="115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algn="l">
              <a:lnSpc>
                <a:spcPct val="115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algn="l">
              <a:lnSpc>
                <a:spcPct val="115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49" name="Google Shape;49;p29"/>
          <p:cNvSpPr txBox="1"/>
          <p:nvPr/>
        </p:nvSpPr>
        <p:spPr>
          <a:xfrm>
            <a:off x="0" y="6437100"/>
            <a:ext cx="3519300" cy="420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nl-NL" sz="800" u="none" cap="none" strike="noStrike">
                <a:solidFill>
                  <a:srgbClr val="0075B4"/>
                </a:solidFill>
                <a:latin typeface="Arial"/>
                <a:ea typeface="Arial"/>
                <a:cs typeface="Arial"/>
                <a:sym typeface="Arial"/>
              </a:rPr>
              <a:t>© 2020 Buurtzorg International Holding BV - All Rights Reserved</a:t>
            </a:r>
            <a:endParaRPr b="0" i="0" sz="8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0" presetSubtype="0">
                                  <p:stCondLst>
                                    <p:cond delay="100"/>
                                  </p:stCondLst>
                                  <p:childTnLst>
                                    <p:animEffect filter="fade" transition="out">
                                      <p:cBhvr>
                                        <p:cTn dur="500"/>
                                        <p:tgtEl>
                                          <p:spTgt spid="45"/>
                                        </p:tgtEl>
                                      </p:cBhvr>
                                    </p:animEffect>
                                    <p:set>
                                      <p:cBhvr>
                                        <p:cTn dur="1" fill="hold">
                                          <p:stCondLst>
                                            <p:cond delay="500"/>
                                          </p:stCondLst>
                                        </p:cTn>
                                        <p:tgtEl>
                                          <p:spTgt spid="4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s met tekst" showMasterSp="0">
  <p:cSld name="Titeldia_1_1">
    <p:bg>
      <p:bgPr>
        <a:solidFill>
          <a:srgbClr val="0070B5"/>
        </a:solidFill>
      </p:bgPr>
    </p:bg>
    <p:spTree>
      <p:nvGrpSpPr>
        <p:cNvPr id="53" name="Shape 53"/>
        <p:cNvGrpSpPr/>
        <p:nvPr/>
      </p:nvGrpSpPr>
      <p:grpSpPr>
        <a:xfrm>
          <a:off x="0" y="0"/>
          <a:ext cx="0" cy="0"/>
          <a:chOff x="0" y="0"/>
          <a:chExt cx="0" cy="0"/>
        </a:xfrm>
      </p:grpSpPr>
      <p:sp>
        <p:nvSpPr>
          <p:cNvPr id="54" name="Google Shape;54;p25"/>
          <p:cNvSpPr/>
          <p:nvPr/>
        </p:nvSpPr>
        <p:spPr>
          <a:xfrm>
            <a:off x="0" y="6303125"/>
            <a:ext cx="12192000" cy="5571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Arial"/>
              <a:ea typeface="Arial"/>
              <a:cs typeface="Arial"/>
              <a:sym typeface="Arial"/>
            </a:endParaRPr>
          </a:p>
        </p:txBody>
      </p:sp>
      <p:sp>
        <p:nvSpPr>
          <p:cNvPr id="55" name="Google Shape;55;p25"/>
          <p:cNvSpPr txBox="1"/>
          <p:nvPr/>
        </p:nvSpPr>
        <p:spPr>
          <a:xfrm>
            <a:off x="0" y="0"/>
            <a:ext cx="12192000" cy="854100"/>
          </a:xfrm>
          <a:prstGeom prst="rect">
            <a:avLst/>
          </a:prstGeom>
          <a:solidFill>
            <a:srgbClr val="FFFFFF"/>
          </a:solidFill>
          <a:ln>
            <a:noFill/>
          </a:ln>
        </p:spPr>
        <p:txBody>
          <a:bodyPr anchorCtr="0" anchor="ctr" bIns="45700" lIns="108000" spcFirstLastPara="1" rIns="91425" wrap="square" tIns="45700">
            <a:noAutofit/>
          </a:bodyPr>
          <a:lstStyle/>
          <a:p>
            <a:pPr indent="0" lvl="0" marL="0" marR="0" rtl="0" algn="l">
              <a:lnSpc>
                <a:spcPct val="90000"/>
              </a:lnSpc>
              <a:spcBef>
                <a:spcPts val="0"/>
              </a:spcBef>
              <a:spcAft>
                <a:spcPts val="0"/>
              </a:spcAft>
              <a:buClr>
                <a:srgbClr val="0070B5"/>
              </a:buClr>
              <a:buSzPts val="3700"/>
              <a:buFont typeface="Arial"/>
              <a:buNone/>
            </a:pPr>
            <a:br>
              <a:rPr b="1" i="0" lang="nl-NL" sz="3700" u="none" cap="none" strike="noStrike">
                <a:solidFill>
                  <a:srgbClr val="0070B5"/>
                </a:solidFill>
                <a:latin typeface="Arial"/>
                <a:ea typeface="Arial"/>
                <a:cs typeface="Arial"/>
                <a:sym typeface="Arial"/>
              </a:rPr>
            </a:br>
            <a:endParaRPr b="0" i="0" sz="2400" u="none" cap="none" strike="noStrike">
              <a:solidFill>
                <a:srgbClr val="CCCCCC"/>
              </a:solidFill>
              <a:latin typeface="Arial"/>
              <a:ea typeface="Arial"/>
              <a:cs typeface="Arial"/>
              <a:sym typeface="Arial"/>
            </a:endParaRPr>
          </a:p>
        </p:txBody>
      </p:sp>
      <p:pic>
        <p:nvPicPr>
          <p:cNvPr id="56" name="Google Shape;56;p25"/>
          <p:cNvPicPr preferRelativeResize="0"/>
          <p:nvPr/>
        </p:nvPicPr>
        <p:blipFill rotWithShape="1">
          <a:blip r:embed="rId2">
            <a:alphaModFix/>
          </a:blip>
          <a:srcRect b="0" l="0" r="0" t="0"/>
          <a:stretch/>
        </p:blipFill>
        <p:spPr>
          <a:xfrm>
            <a:off x="10564000" y="6328498"/>
            <a:ext cx="1560000" cy="506400"/>
          </a:xfrm>
          <a:prstGeom prst="rect">
            <a:avLst/>
          </a:prstGeom>
          <a:noFill/>
          <a:ln>
            <a:noFill/>
          </a:ln>
        </p:spPr>
      </p:pic>
      <p:sp>
        <p:nvSpPr>
          <p:cNvPr id="57" name="Google Shape;57;p25"/>
          <p:cNvSpPr txBox="1"/>
          <p:nvPr/>
        </p:nvSpPr>
        <p:spPr>
          <a:xfrm>
            <a:off x="218000" y="1090025"/>
            <a:ext cx="9310500" cy="501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75B4"/>
              </a:solidFill>
              <a:latin typeface="Arial"/>
              <a:ea typeface="Arial"/>
              <a:cs typeface="Arial"/>
              <a:sym typeface="Arial"/>
            </a:endParaRPr>
          </a:p>
        </p:txBody>
      </p:sp>
      <p:sp>
        <p:nvSpPr>
          <p:cNvPr id="58" name="Google Shape;58;p25"/>
          <p:cNvSpPr txBox="1"/>
          <p:nvPr>
            <p:ph type="title"/>
          </p:nvPr>
        </p:nvSpPr>
        <p:spPr>
          <a:xfrm>
            <a:off x="74525" y="42600"/>
            <a:ext cx="12049500" cy="811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3600"/>
              <a:buFont typeface="Arial"/>
              <a:buNone/>
              <a:defRPr b="1" i="0" sz="3600" u="none" cap="none" strike="noStrike">
                <a:solidFill>
                  <a:srgbClr val="0075B4"/>
                </a:solidFill>
                <a:latin typeface="Arial"/>
                <a:ea typeface="Arial"/>
                <a:cs typeface="Arial"/>
                <a:sym typeface="Arial"/>
              </a:defRPr>
            </a:lvl1pPr>
            <a:lvl2pPr lvl="1"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59" name="Google Shape;59;p25"/>
          <p:cNvSpPr txBox="1"/>
          <p:nvPr>
            <p:ph idx="1" type="body"/>
          </p:nvPr>
        </p:nvSpPr>
        <p:spPr>
          <a:xfrm>
            <a:off x="258775" y="1090025"/>
            <a:ext cx="7418400" cy="52131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1100"/>
              </a:spcBef>
              <a:spcAft>
                <a:spcPts val="0"/>
              </a:spcAft>
              <a:buClr>
                <a:schemeClr val="lt1"/>
              </a:buClr>
              <a:buSzPts val="1500"/>
              <a:buFont typeface="Arial"/>
              <a:buNone/>
              <a:defRPr b="0" i="0" sz="2800" u="none" cap="none" strike="noStrike">
                <a:solidFill>
                  <a:schemeClr val="lt1"/>
                </a:solidFill>
                <a:latin typeface="Arial"/>
                <a:ea typeface="Arial"/>
                <a:cs typeface="Arial"/>
                <a:sym typeface="Arial"/>
              </a:defRPr>
            </a:lvl1pPr>
            <a:lvl2pPr indent="-381000" lvl="1" marL="914400" marR="0" algn="l">
              <a:lnSpc>
                <a:spcPct val="115000"/>
              </a:lnSpc>
              <a:spcBef>
                <a:spcPts val="500"/>
              </a:spcBef>
              <a:spcAft>
                <a:spcPts val="0"/>
              </a:spcAft>
              <a:buClr>
                <a:schemeClr val="lt2"/>
              </a:buClr>
              <a:buSzPts val="2400"/>
              <a:buFont typeface="Arial"/>
              <a:buChar char="•"/>
              <a:defRPr b="0" i="0" sz="2400" u="none" cap="none" strike="noStrike">
                <a:solidFill>
                  <a:schemeClr val="lt2"/>
                </a:solidFill>
                <a:latin typeface="Arial"/>
                <a:ea typeface="Arial"/>
                <a:cs typeface="Arial"/>
                <a:sym typeface="Arial"/>
              </a:defRPr>
            </a:lvl2pPr>
            <a:lvl3pPr indent="-355600" lvl="2" marL="1371600" marR="0" algn="l">
              <a:lnSpc>
                <a:spcPct val="115000"/>
              </a:lnSpc>
              <a:spcBef>
                <a:spcPts val="500"/>
              </a:spcBef>
              <a:spcAft>
                <a:spcPts val="0"/>
              </a:spcAft>
              <a:buClr>
                <a:srgbClr val="D0CECE"/>
              </a:buClr>
              <a:buSzPts val="2000"/>
              <a:buFont typeface="Arial"/>
              <a:buChar char="•"/>
              <a:defRPr b="0" i="0" sz="2000" u="none" cap="none" strike="noStrike">
                <a:solidFill>
                  <a:srgbClr val="D0CECE"/>
                </a:solidFill>
                <a:latin typeface="Arial"/>
                <a:ea typeface="Arial"/>
                <a:cs typeface="Arial"/>
                <a:sym typeface="Arial"/>
              </a:defRPr>
            </a:lvl3pPr>
            <a:lvl4pPr indent="-349250" lvl="3" marL="1828800" marR="0" algn="l">
              <a:lnSpc>
                <a:spcPct val="115000"/>
              </a:lnSpc>
              <a:spcBef>
                <a:spcPts val="500"/>
              </a:spcBef>
              <a:spcAft>
                <a:spcPts val="0"/>
              </a:spcAft>
              <a:buClr>
                <a:srgbClr val="AEABAB"/>
              </a:buClr>
              <a:buSzPts val="1900"/>
              <a:buFont typeface="Arial"/>
              <a:buChar char="•"/>
              <a:defRPr b="0" i="0" sz="1900" u="none" cap="none" strike="noStrike">
                <a:solidFill>
                  <a:srgbClr val="AEABAB"/>
                </a:solidFill>
                <a:latin typeface="Arial"/>
                <a:ea typeface="Arial"/>
                <a:cs typeface="Arial"/>
                <a:sym typeface="Arial"/>
              </a:defRPr>
            </a:lvl4pPr>
            <a:lvl5pPr indent="-349250" lvl="4" marL="2286000" marR="0" algn="l">
              <a:lnSpc>
                <a:spcPct val="115000"/>
              </a:lnSpc>
              <a:spcBef>
                <a:spcPts val="500"/>
              </a:spcBef>
              <a:spcAft>
                <a:spcPts val="0"/>
              </a:spcAft>
              <a:buClr>
                <a:srgbClr val="9CC2E5"/>
              </a:buClr>
              <a:buSzPts val="1900"/>
              <a:buFont typeface="Arial"/>
              <a:buChar char="•"/>
              <a:defRPr b="0" i="0" sz="1900" u="none" cap="none" strike="noStrike">
                <a:solidFill>
                  <a:srgbClr val="9CC2E5"/>
                </a:solidFill>
                <a:latin typeface="Arial"/>
                <a:ea typeface="Arial"/>
                <a:cs typeface="Arial"/>
                <a:sym typeface="Arial"/>
              </a:defRPr>
            </a:lvl5pPr>
            <a:lvl6pPr indent="-349250" lvl="5" marL="2743200" marR="0" algn="l">
              <a:lnSpc>
                <a:spcPct val="115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algn="l">
              <a:lnSpc>
                <a:spcPct val="115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algn="l">
              <a:lnSpc>
                <a:spcPct val="115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algn="l">
              <a:lnSpc>
                <a:spcPct val="115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60" name="Google Shape;60;p25"/>
          <p:cNvSpPr txBox="1"/>
          <p:nvPr/>
        </p:nvSpPr>
        <p:spPr>
          <a:xfrm>
            <a:off x="0" y="6437100"/>
            <a:ext cx="3519300" cy="420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nl-NL" sz="800" u="none" cap="none" strike="noStrike">
                <a:solidFill>
                  <a:srgbClr val="0075B4"/>
                </a:solidFill>
                <a:latin typeface="Arial"/>
                <a:ea typeface="Arial"/>
                <a:cs typeface="Arial"/>
                <a:sym typeface="Arial"/>
              </a:rPr>
              <a:t>© 2020 Stichting Buurtzorg Nederland - Alle rechten voorbehouden</a:t>
            </a:r>
            <a:endParaRPr b="0" i="0" sz="8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0" presetSubtype="0">
                                  <p:stCondLst>
                                    <p:cond delay="100"/>
                                  </p:stCondLst>
                                  <p:childTnLst>
                                    <p:animEffect filter="fade" transition="out">
                                      <p:cBhvr>
                                        <p:cTn dur="500"/>
                                        <p:tgtEl>
                                          <p:spTgt spid="56"/>
                                        </p:tgtEl>
                                      </p:cBhvr>
                                    </p:animEffect>
                                    <p:set>
                                      <p:cBhvr>
                                        <p:cTn dur="1" fill="hold">
                                          <p:stCondLst>
                                            <p:cond delay="500"/>
                                          </p:stCondLst>
                                        </p:cTn>
                                        <p:tgtEl>
                                          <p:spTgt spid="5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showMasterSp="0">
  <p:cSld name="Titeldia">
    <p:bg>
      <p:bgPr>
        <a:solidFill>
          <a:srgbClr val="0070B9"/>
        </a:solidFill>
      </p:bgPr>
    </p:bg>
    <p:spTree>
      <p:nvGrpSpPr>
        <p:cNvPr id="61" name="Shape 61"/>
        <p:cNvGrpSpPr/>
        <p:nvPr/>
      </p:nvGrpSpPr>
      <p:grpSpPr>
        <a:xfrm>
          <a:off x="0" y="0"/>
          <a:ext cx="0" cy="0"/>
          <a:chOff x="0" y="0"/>
          <a:chExt cx="0" cy="0"/>
        </a:xfrm>
      </p:grpSpPr>
      <p:sp>
        <p:nvSpPr>
          <p:cNvPr id="62" name="Google Shape;62;p30"/>
          <p:cNvSpPr/>
          <p:nvPr/>
        </p:nvSpPr>
        <p:spPr>
          <a:xfrm>
            <a:off x="0" y="6143058"/>
            <a:ext cx="12192000" cy="717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Arial"/>
              <a:ea typeface="Arial"/>
              <a:cs typeface="Arial"/>
              <a:sym typeface="Arial"/>
            </a:endParaRPr>
          </a:p>
        </p:txBody>
      </p:sp>
      <p:sp>
        <p:nvSpPr>
          <p:cNvPr id="63" name="Google Shape;63;p30"/>
          <p:cNvSpPr txBox="1"/>
          <p:nvPr/>
        </p:nvSpPr>
        <p:spPr>
          <a:xfrm>
            <a:off x="0" y="0"/>
            <a:ext cx="12192000" cy="1245300"/>
          </a:xfrm>
          <a:prstGeom prst="rect">
            <a:avLst/>
          </a:prstGeom>
          <a:solidFill>
            <a:srgbClr val="FFFFFF"/>
          </a:solidFill>
          <a:ln>
            <a:noFill/>
          </a:ln>
        </p:spPr>
        <p:txBody>
          <a:bodyPr anchorCtr="0" anchor="ctr" bIns="45700" lIns="108000" spcFirstLastPara="1" rIns="91425" wrap="square" tIns="45700">
            <a:noAutofit/>
          </a:bodyPr>
          <a:lstStyle/>
          <a:p>
            <a:pPr indent="0" lvl="0" marL="0" marR="0" rtl="0" algn="l">
              <a:lnSpc>
                <a:spcPct val="90000"/>
              </a:lnSpc>
              <a:spcBef>
                <a:spcPts val="0"/>
              </a:spcBef>
              <a:spcAft>
                <a:spcPts val="0"/>
              </a:spcAft>
              <a:buClr>
                <a:srgbClr val="0070B5"/>
              </a:buClr>
              <a:buSzPts val="3700"/>
              <a:buFont typeface="Arial"/>
              <a:buNone/>
            </a:pPr>
            <a:br>
              <a:rPr b="1" i="0" lang="nl-NL" sz="3700" u="none" cap="none" strike="noStrike">
                <a:solidFill>
                  <a:srgbClr val="0070B5"/>
                </a:solidFill>
                <a:latin typeface="Arial"/>
                <a:ea typeface="Arial"/>
                <a:cs typeface="Arial"/>
                <a:sym typeface="Arial"/>
              </a:rPr>
            </a:br>
            <a:endParaRPr b="0" i="0" sz="2400" u="none" cap="none" strike="noStrike">
              <a:solidFill>
                <a:srgbClr val="CCCCCC"/>
              </a:solidFill>
              <a:latin typeface="Arial"/>
              <a:ea typeface="Arial"/>
              <a:cs typeface="Arial"/>
              <a:sym typeface="Arial"/>
            </a:endParaRPr>
          </a:p>
        </p:txBody>
      </p:sp>
      <p:pic>
        <p:nvPicPr>
          <p:cNvPr id="64" name="Google Shape;64;p30"/>
          <p:cNvPicPr preferRelativeResize="0"/>
          <p:nvPr/>
        </p:nvPicPr>
        <p:blipFill rotWithShape="1">
          <a:blip r:embed="rId2">
            <a:alphaModFix/>
          </a:blip>
          <a:srcRect b="28075" l="0" r="0" t="11650"/>
          <a:stretch/>
        </p:blipFill>
        <p:spPr>
          <a:xfrm>
            <a:off x="0" y="1245175"/>
            <a:ext cx="12192006" cy="4897800"/>
          </a:xfrm>
          <a:prstGeom prst="rect">
            <a:avLst/>
          </a:prstGeom>
          <a:noFill/>
          <a:ln>
            <a:noFill/>
          </a:ln>
        </p:spPr>
      </p:pic>
      <p:pic>
        <p:nvPicPr>
          <p:cNvPr id="65" name="Google Shape;65;p30"/>
          <p:cNvPicPr preferRelativeResize="0"/>
          <p:nvPr/>
        </p:nvPicPr>
        <p:blipFill rotWithShape="1">
          <a:blip r:embed="rId3">
            <a:alphaModFix/>
          </a:blip>
          <a:srcRect b="0" l="0" r="0" t="0"/>
          <a:stretch/>
        </p:blipFill>
        <p:spPr>
          <a:xfrm>
            <a:off x="9423400" y="5720695"/>
            <a:ext cx="2727900" cy="885300"/>
          </a:xfrm>
          <a:prstGeom prst="rect">
            <a:avLst/>
          </a:prstGeom>
          <a:noFill/>
          <a:ln>
            <a:noFill/>
          </a:ln>
        </p:spPr>
      </p:pic>
      <p:sp>
        <p:nvSpPr>
          <p:cNvPr id="66" name="Google Shape;66;p30"/>
          <p:cNvSpPr txBox="1"/>
          <p:nvPr>
            <p:ph type="title"/>
          </p:nvPr>
        </p:nvSpPr>
        <p:spPr>
          <a:xfrm>
            <a:off x="95400" y="18225"/>
            <a:ext cx="12096300" cy="7173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3600"/>
              <a:buFont typeface="Arial"/>
              <a:buNone/>
              <a:defRPr b="1" i="0" sz="3600" u="none" cap="none" strike="noStrike">
                <a:solidFill>
                  <a:srgbClr val="0075B4"/>
                </a:solidFill>
                <a:latin typeface="Arial"/>
                <a:ea typeface="Arial"/>
                <a:cs typeface="Arial"/>
                <a:sym typeface="Arial"/>
              </a:defRPr>
            </a:lvl1pPr>
            <a:lvl2pPr lvl="1"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67" name="Google Shape;67;p30"/>
          <p:cNvSpPr txBox="1"/>
          <p:nvPr>
            <p:ph idx="1" type="subTitle"/>
          </p:nvPr>
        </p:nvSpPr>
        <p:spPr>
          <a:xfrm>
            <a:off x="59300" y="735525"/>
            <a:ext cx="12087300" cy="4785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2400"/>
              <a:buFont typeface="Arial"/>
              <a:buNone/>
              <a:defRPr b="0" i="0" sz="2400" u="none" cap="none" strike="noStrike">
                <a:solidFill>
                  <a:srgbClr val="D9D9D9"/>
                </a:solidFill>
                <a:latin typeface="Arial"/>
                <a:ea typeface="Arial"/>
                <a:cs typeface="Arial"/>
                <a:sym typeface="Arial"/>
              </a:defRPr>
            </a:lvl1pPr>
            <a:lvl2pPr lvl="1"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68" name="Google Shape;68;p30"/>
          <p:cNvSpPr txBox="1"/>
          <p:nvPr>
            <p:ph idx="2" type="title"/>
          </p:nvPr>
        </p:nvSpPr>
        <p:spPr>
          <a:xfrm>
            <a:off x="83075" y="6211900"/>
            <a:ext cx="9876300" cy="5724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3600"/>
              <a:buFont typeface="Arial"/>
              <a:buNone/>
              <a:defRPr b="0" i="0" sz="3600" u="none" cap="none" strike="noStrike">
                <a:solidFill>
                  <a:srgbClr val="0075B4"/>
                </a:solidFill>
                <a:latin typeface="Arial"/>
                <a:ea typeface="Arial"/>
                <a:cs typeface="Arial"/>
                <a:sym typeface="Arial"/>
              </a:defRPr>
            </a:lvl1pPr>
            <a:lvl2pPr lvl="1"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0" presetSubtype="0">
                                  <p:stCondLst>
                                    <p:cond delay="100"/>
                                  </p:stCondLst>
                                  <p:childTnLst>
                                    <p:animEffect filter="fade" transition="out">
                                      <p:cBhvr>
                                        <p:cTn dur="500"/>
                                        <p:tgtEl>
                                          <p:spTgt spid="65"/>
                                        </p:tgtEl>
                                      </p:cBhvr>
                                    </p:animEffect>
                                    <p:set>
                                      <p:cBhvr>
                                        <p:cTn dur="1" fill="hold">
                                          <p:stCondLst>
                                            <p:cond delay="500"/>
                                          </p:stCondLst>
                                        </p:cTn>
                                        <p:tgtEl>
                                          <p:spTgt spid="6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s met foto (foto wijzigen mag)" showMasterSp="0">
  <p:cSld name="Titeldia_1">
    <p:bg>
      <p:bgPr>
        <a:solidFill>
          <a:srgbClr val="0075B4"/>
        </a:solidFill>
      </p:bgPr>
    </p:bg>
    <p:spTree>
      <p:nvGrpSpPr>
        <p:cNvPr id="69" name="Shape 69"/>
        <p:cNvGrpSpPr/>
        <p:nvPr/>
      </p:nvGrpSpPr>
      <p:grpSpPr>
        <a:xfrm>
          <a:off x="0" y="0"/>
          <a:ext cx="0" cy="0"/>
          <a:chOff x="0" y="0"/>
          <a:chExt cx="0" cy="0"/>
        </a:xfrm>
      </p:grpSpPr>
      <p:sp>
        <p:nvSpPr>
          <p:cNvPr id="70" name="Google Shape;70;p31"/>
          <p:cNvSpPr/>
          <p:nvPr/>
        </p:nvSpPr>
        <p:spPr>
          <a:xfrm>
            <a:off x="0" y="6143058"/>
            <a:ext cx="12192000" cy="717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Arial"/>
              <a:ea typeface="Arial"/>
              <a:cs typeface="Arial"/>
              <a:sym typeface="Arial"/>
            </a:endParaRPr>
          </a:p>
        </p:txBody>
      </p:sp>
      <p:sp>
        <p:nvSpPr>
          <p:cNvPr id="71" name="Google Shape;71;p31"/>
          <p:cNvSpPr txBox="1"/>
          <p:nvPr/>
        </p:nvSpPr>
        <p:spPr>
          <a:xfrm>
            <a:off x="0" y="0"/>
            <a:ext cx="12192000" cy="1245300"/>
          </a:xfrm>
          <a:prstGeom prst="rect">
            <a:avLst/>
          </a:prstGeom>
          <a:solidFill>
            <a:srgbClr val="FFFFFF"/>
          </a:solidFill>
          <a:ln>
            <a:noFill/>
          </a:ln>
        </p:spPr>
        <p:txBody>
          <a:bodyPr anchorCtr="0" anchor="ctr" bIns="45700" lIns="108000" spcFirstLastPara="1" rIns="91425" wrap="square" tIns="45700">
            <a:noAutofit/>
          </a:bodyPr>
          <a:lstStyle/>
          <a:p>
            <a:pPr indent="0" lvl="0" marL="0" marR="0" rtl="0" algn="l">
              <a:lnSpc>
                <a:spcPct val="90000"/>
              </a:lnSpc>
              <a:spcBef>
                <a:spcPts val="0"/>
              </a:spcBef>
              <a:spcAft>
                <a:spcPts val="0"/>
              </a:spcAft>
              <a:buClr>
                <a:srgbClr val="0070B5"/>
              </a:buClr>
              <a:buSzPts val="3700"/>
              <a:buFont typeface="Arial"/>
              <a:buNone/>
            </a:pPr>
            <a:br>
              <a:rPr b="1" i="0" lang="nl-NL" sz="3700" u="none" cap="none" strike="noStrike">
                <a:solidFill>
                  <a:srgbClr val="0070B5"/>
                </a:solidFill>
                <a:latin typeface="Arial"/>
                <a:ea typeface="Arial"/>
                <a:cs typeface="Arial"/>
                <a:sym typeface="Arial"/>
              </a:rPr>
            </a:br>
            <a:endParaRPr b="0" i="0" sz="2400" u="none" cap="none" strike="noStrike">
              <a:solidFill>
                <a:srgbClr val="CCCCCC"/>
              </a:solidFill>
              <a:latin typeface="Arial"/>
              <a:ea typeface="Arial"/>
              <a:cs typeface="Arial"/>
              <a:sym typeface="Arial"/>
            </a:endParaRPr>
          </a:p>
        </p:txBody>
      </p:sp>
      <p:pic>
        <p:nvPicPr>
          <p:cNvPr id="72" name="Google Shape;72;p31"/>
          <p:cNvPicPr preferRelativeResize="0"/>
          <p:nvPr/>
        </p:nvPicPr>
        <p:blipFill rotWithShape="1">
          <a:blip r:embed="rId2">
            <a:alphaModFix/>
          </a:blip>
          <a:srcRect b="22480" l="0" r="1068" t="10870"/>
          <a:stretch/>
        </p:blipFill>
        <p:spPr>
          <a:xfrm>
            <a:off x="0" y="854100"/>
            <a:ext cx="12192005" cy="5474401"/>
          </a:xfrm>
          <a:prstGeom prst="rect">
            <a:avLst/>
          </a:prstGeom>
          <a:noFill/>
          <a:ln>
            <a:noFill/>
          </a:ln>
        </p:spPr>
      </p:pic>
      <p:pic>
        <p:nvPicPr>
          <p:cNvPr id="73" name="Google Shape;73;p31"/>
          <p:cNvPicPr preferRelativeResize="0"/>
          <p:nvPr/>
        </p:nvPicPr>
        <p:blipFill rotWithShape="1">
          <a:blip r:embed="rId3">
            <a:alphaModFix/>
          </a:blip>
          <a:srcRect b="0" l="0" r="0" t="0"/>
          <a:stretch/>
        </p:blipFill>
        <p:spPr>
          <a:xfrm>
            <a:off x="10564000" y="6328498"/>
            <a:ext cx="1560000" cy="506400"/>
          </a:xfrm>
          <a:prstGeom prst="rect">
            <a:avLst/>
          </a:prstGeom>
          <a:noFill/>
          <a:ln>
            <a:noFill/>
          </a:ln>
        </p:spPr>
      </p:pic>
      <p:sp>
        <p:nvSpPr>
          <p:cNvPr id="74" name="Google Shape;74;p31"/>
          <p:cNvSpPr txBox="1"/>
          <p:nvPr>
            <p:ph type="title"/>
          </p:nvPr>
        </p:nvSpPr>
        <p:spPr>
          <a:xfrm>
            <a:off x="74525" y="42600"/>
            <a:ext cx="12049500" cy="811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3600"/>
              <a:buFont typeface="Arial"/>
              <a:buNone/>
              <a:defRPr b="1" i="0" sz="3600" u="none" cap="none" strike="noStrike">
                <a:solidFill>
                  <a:srgbClr val="0075B4"/>
                </a:solidFill>
                <a:latin typeface="Arial"/>
                <a:ea typeface="Arial"/>
                <a:cs typeface="Arial"/>
                <a:sym typeface="Arial"/>
              </a:defRPr>
            </a:lvl1pPr>
            <a:lvl2pPr lvl="1"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75" name="Google Shape;75;p31"/>
          <p:cNvSpPr txBox="1"/>
          <p:nvPr/>
        </p:nvSpPr>
        <p:spPr>
          <a:xfrm>
            <a:off x="0" y="6437100"/>
            <a:ext cx="3519300" cy="420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nl-NL" sz="800" u="none" cap="none" strike="noStrike">
                <a:solidFill>
                  <a:srgbClr val="0075B4"/>
                </a:solidFill>
                <a:latin typeface="Arial"/>
                <a:ea typeface="Arial"/>
                <a:cs typeface="Arial"/>
                <a:sym typeface="Arial"/>
              </a:rPr>
              <a:t>© 2020 Stichting Buurtzorg Nederland - Alle rechten voorbehouden</a:t>
            </a:r>
            <a:endParaRPr b="0" i="0" sz="8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0" presetSubtype="0">
                                  <p:stCondLst>
                                    <p:cond delay="100"/>
                                  </p:stCondLst>
                                  <p:childTnLst>
                                    <p:animEffect filter="fade" transition="out">
                                      <p:cBhvr>
                                        <p:cTn dur="500"/>
                                        <p:tgtEl>
                                          <p:spTgt spid="73"/>
                                        </p:tgtEl>
                                      </p:cBhvr>
                                    </p:animEffect>
                                    <p:set>
                                      <p:cBhvr>
                                        <p:cTn dur="1" fill="hold">
                                          <p:stCondLst>
                                            <p:cond delay="500"/>
                                          </p:stCondLst>
                                        </p:cTn>
                                        <p:tgtEl>
                                          <p:spTgt spid="7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itsmijter">
  <p:cSld name="uitsmijter">
    <p:bg>
      <p:bgPr>
        <a:solidFill>
          <a:srgbClr val="0075B4"/>
        </a:solidFill>
      </p:bgPr>
    </p:bg>
    <p:spTree>
      <p:nvGrpSpPr>
        <p:cNvPr id="76" name="Shape 76"/>
        <p:cNvGrpSpPr/>
        <p:nvPr/>
      </p:nvGrpSpPr>
      <p:grpSpPr>
        <a:xfrm>
          <a:off x="0" y="0"/>
          <a:ext cx="0" cy="0"/>
          <a:chOff x="0" y="0"/>
          <a:chExt cx="0" cy="0"/>
        </a:xfrm>
      </p:grpSpPr>
      <p:sp>
        <p:nvSpPr>
          <p:cNvPr id="77" name="Google Shape;77;p32"/>
          <p:cNvSpPr txBox="1"/>
          <p:nvPr/>
        </p:nvSpPr>
        <p:spPr>
          <a:xfrm>
            <a:off x="0" y="0"/>
            <a:ext cx="12192000" cy="1245300"/>
          </a:xfrm>
          <a:prstGeom prst="rect">
            <a:avLst/>
          </a:prstGeom>
          <a:solidFill>
            <a:srgbClr val="FFFFFF"/>
          </a:solidFill>
          <a:ln>
            <a:noFill/>
          </a:ln>
        </p:spPr>
        <p:txBody>
          <a:bodyPr anchorCtr="0" anchor="ctr" bIns="45700" lIns="108000" spcFirstLastPara="1" rIns="91425" wrap="square" tIns="45700">
            <a:noAutofit/>
          </a:bodyPr>
          <a:lstStyle/>
          <a:p>
            <a:pPr indent="0" lvl="0" marL="0" marR="0" rtl="0" algn="l">
              <a:lnSpc>
                <a:spcPct val="90000"/>
              </a:lnSpc>
              <a:spcBef>
                <a:spcPts val="0"/>
              </a:spcBef>
              <a:spcAft>
                <a:spcPts val="0"/>
              </a:spcAft>
              <a:buClr>
                <a:srgbClr val="0070B5"/>
              </a:buClr>
              <a:buSzPts val="3700"/>
              <a:buFont typeface="Arial"/>
              <a:buNone/>
            </a:pPr>
            <a:br>
              <a:rPr b="1" i="0" lang="nl-NL" sz="3700" u="none" cap="none" strike="noStrike">
                <a:solidFill>
                  <a:srgbClr val="0070B5"/>
                </a:solidFill>
                <a:latin typeface="Arial"/>
                <a:ea typeface="Arial"/>
                <a:cs typeface="Arial"/>
                <a:sym typeface="Arial"/>
              </a:rPr>
            </a:br>
            <a:endParaRPr b="0" i="0" sz="2400" u="none" cap="none" strike="noStrike">
              <a:solidFill>
                <a:srgbClr val="CCCCCC"/>
              </a:solidFill>
              <a:latin typeface="Arial"/>
              <a:ea typeface="Arial"/>
              <a:cs typeface="Arial"/>
              <a:sym typeface="Arial"/>
            </a:endParaRPr>
          </a:p>
        </p:txBody>
      </p:sp>
      <p:pic>
        <p:nvPicPr>
          <p:cNvPr id="78" name="Google Shape;78;p32"/>
          <p:cNvPicPr preferRelativeResize="0"/>
          <p:nvPr/>
        </p:nvPicPr>
        <p:blipFill rotWithShape="1">
          <a:blip r:embed="rId2">
            <a:alphaModFix/>
          </a:blip>
          <a:srcRect b="20452" l="0" r="0" t="12818"/>
          <a:stretch/>
        </p:blipFill>
        <p:spPr>
          <a:xfrm>
            <a:off x="25" y="849475"/>
            <a:ext cx="12192006" cy="5422097"/>
          </a:xfrm>
          <a:prstGeom prst="rect">
            <a:avLst/>
          </a:prstGeom>
          <a:noFill/>
          <a:ln>
            <a:noFill/>
          </a:ln>
        </p:spPr>
      </p:pic>
      <p:pic>
        <p:nvPicPr>
          <p:cNvPr id="79" name="Google Shape;79;p32"/>
          <p:cNvPicPr preferRelativeResize="0"/>
          <p:nvPr/>
        </p:nvPicPr>
        <p:blipFill rotWithShape="1">
          <a:blip r:embed="rId3">
            <a:alphaModFix/>
          </a:blip>
          <a:srcRect b="0" l="0" r="0" t="0"/>
          <a:stretch/>
        </p:blipFill>
        <p:spPr>
          <a:xfrm>
            <a:off x="10564000" y="6328498"/>
            <a:ext cx="1560000" cy="506400"/>
          </a:xfrm>
          <a:prstGeom prst="rect">
            <a:avLst/>
          </a:prstGeom>
          <a:noFill/>
          <a:ln>
            <a:noFill/>
          </a:ln>
        </p:spPr>
      </p:pic>
      <p:sp>
        <p:nvSpPr>
          <p:cNvPr id="80" name="Google Shape;80;p32"/>
          <p:cNvSpPr/>
          <p:nvPr/>
        </p:nvSpPr>
        <p:spPr>
          <a:xfrm>
            <a:off x="5457000" y="849475"/>
            <a:ext cx="4929900" cy="5460300"/>
          </a:xfrm>
          <a:prstGeom prst="rect">
            <a:avLst/>
          </a:prstGeom>
          <a:solidFill>
            <a:srgbClr val="FFFFFF">
              <a:alpha val="282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32"/>
          <p:cNvSpPr txBox="1"/>
          <p:nvPr/>
        </p:nvSpPr>
        <p:spPr>
          <a:xfrm>
            <a:off x="5481888" y="960925"/>
            <a:ext cx="4880100" cy="5237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nl-NL" sz="9600" u="none" cap="none" strike="noStrike">
                <a:solidFill>
                  <a:srgbClr val="0075B4"/>
                </a:solidFill>
                <a:latin typeface="Arial"/>
                <a:ea typeface="Arial"/>
                <a:cs typeface="Arial"/>
                <a:sym typeface="Arial"/>
              </a:rPr>
              <a:t>KEEP IT</a:t>
            </a:r>
            <a:endParaRPr b="0" i="0" sz="9600" u="none" cap="none" strike="noStrike">
              <a:solidFill>
                <a:srgbClr val="0075B4"/>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rPr b="0" i="0" lang="nl-NL" sz="6000" u="none" cap="none" strike="noStrike">
                <a:solidFill>
                  <a:srgbClr val="0075B4"/>
                </a:solidFill>
                <a:latin typeface="Amatic SC"/>
                <a:ea typeface="Amatic SC"/>
                <a:cs typeface="Amatic SC"/>
                <a:sym typeface="Amatic SC"/>
              </a:rPr>
              <a:t>SMALL</a:t>
            </a:r>
            <a:endParaRPr b="0" i="0" sz="6000" u="none" cap="none" strike="noStrike">
              <a:solidFill>
                <a:srgbClr val="0075B4"/>
              </a:solidFill>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600"/>
              <a:buFont typeface="Arial"/>
              <a:buNone/>
            </a:pPr>
            <a:r>
              <a:rPr b="0" i="0" lang="nl-NL" sz="9600" u="none" cap="none" strike="noStrike">
                <a:solidFill>
                  <a:srgbClr val="0075B4"/>
                </a:solidFill>
                <a:latin typeface="Arial"/>
                <a:ea typeface="Arial"/>
                <a:cs typeface="Arial"/>
                <a:sym typeface="Arial"/>
              </a:rPr>
              <a:t>KEEP IT</a:t>
            </a:r>
            <a:endParaRPr b="0" i="0" sz="9600" u="none" cap="none" strike="noStrike">
              <a:solidFill>
                <a:srgbClr val="0075B4"/>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200"/>
              <a:buFont typeface="Arial"/>
              <a:buNone/>
            </a:pPr>
            <a:r>
              <a:rPr b="0" i="0" lang="nl-NL" sz="7200" u="none" cap="none" strike="noStrike">
                <a:solidFill>
                  <a:srgbClr val="0075B4"/>
                </a:solidFill>
                <a:latin typeface="Crafty Girls"/>
                <a:ea typeface="Crafty Girls"/>
                <a:cs typeface="Crafty Girls"/>
                <a:sym typeface="Crafty Girls"/>
              </a:rPr>
              <a:t>simple</a:t>
            </a:r>
            <a:endParaRPr b="0" i="0" sz="7200" u="none" cap="none" strike="noStrike">
              <a:solidFill>
                <a:srgbClr val="0075B4"/>
              </a:solidFill>
              <a:latin typeface="Crafty Girls"/>
              <a:ea typeface="Crafty Girls"/>
              <a:cs typeface="Crafty Girls"/>
              <a:sym typeface="Crafty Girls"/>
            </a:endParaRPr>
          </a:p>
        </p:txBody>
      </p:sp>
      <p:sp>
        <p:nvSpPr>
          <p:cNvPr id="82" name="Google Shape;82;p32"/>
          <p:cNvSpPr txBox="1"/>
          <p:nvPr/>
        </p:nvSpPr>
        <p:spPr>
          <a:xfrm>
            <a:off x="0" y="6437100"/>
            <a:ext cx="3519300" cy="420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nl-NL" sz="800" u="none" cap="none" strike="noStrike">
                <a:solidFill>
                  <a:srgbClr val="0075B4"/>
                </a:solidFill>
                <a:latin typeface="Arial"/>
                <a:ea typeface="Arial"/>
                <a:cs typeface="Arial"/>
                <a:sym typeface="Arial"/>
              </a:rPr>
              <a:t>© 2020 Stichting Buurtzorg Nederland - Alle rechten voorbehouden</a:t>
            </a:r>
            <a:endParaRPr b="0" i="0" sz="800" u="none" cap="none" strike="noStrik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B9"/>
        </a:solidFill>
      </p:bgPr>
    </p:bg>
    <p:spTree>
      <p:nvGrpSpPr>
        <p:cNvPr id="9" name="Shape 9"/>
        <p:cNvGrpSpPr/>
        <p:nvPr/>
      </p:nvGrpSpPr>
      <p:grpSpPr>
        <a:xfrm>
          <a:off x="0" y="0"/>
          <a:ext cx="0" cy="0"/>
          <a:chOff x="0" y="0"/>
          <a:chExt cx="0" cy="0"/>
        </a:xfrm>
      </p:grpSpPr>
      <p:sp>
        <p:nvSpPr>
          <p:cNvPr id="10" name="Google Shape;10;p20"/>
          <p:cNvSpPr txBox="1"/>
          <p:nvPr/>
        </p:nvSpPr>
        <p:spPr>
          <a:xfrm>
            <a:off x="0" y="0"/>
            <a:ext cx="12192000" cy="1245300"/>
          </a:xfrm>
          <a:prstGeom prst="rect">
            <a:avLst/>
          </a:prstGeom>
          <a:solidFill>
            <a:srgbClr val="FFFFFF"/>
          </a:solidFill>
          <a:ln>
            <a:noFill/>
          </a:ln>
        </p:spPr>
        <p:txBody>
          <a:bodyPr anchorCtr="0" anchor="ctr" bIns="45700" lIns="108000" spcFirstLastPara="1" rIns="91425" wrap="square" tIns="45700">
            <a:noAutofit/>
          </a:bodyPr>
          <a:lstStyle/>
          <a:p>
            <a:pPr indent="0" lvl="0" marL="0" marR="0" rtl="0" algn="l">
              <a:lnSpc>
                <a:spcPct val="90000"/>
              </a:lnSpc>
              <a:spcBef>
                <a:spcPts val="0"/>
              </a:spcBef>
              <a:spcAft>
                <a:spcPts val="0"/>
              </a:spcAft>
              <a:buClr>
                <a:srgbClr val="0070B5"/>
              </a:buClr>
              <a:buSzPts val="3690"/>
              <a:buFont typeface="Arial"/>
              <a:buNone/>
            </a:pPr>
            <a:br>
              <a:rPr b="1" i="0" lang="nl-NL" sz="3690" u="none" cap="none" strike="noStrike">
                <a:solidFill>
                  <a:srgbClr val="0070B5"/>
                </a:solidFill>
                <a:latin typeface="Arial"/>
                <a:ea typeface="Arial"/>
                <a:cs typeface="Arial"/>
                <a:sym typeface="Arial"/>
              </a:rPr>
            </a:br>
            <a:endParaRPr b="0" i="0" sz="2400" u="none" cap="none" strike="noStrike">
              <a:solidFill>
                <a:srgbClr val="CCCCCC"/>
              </a:solidFill>
              <a:latin typeface="Arial"/>
              <a:ea typeface="Arial"/>
              <a:cs typeface="Arial"/>
              <a:sym typeface="Arial"/>
            </a:endParaRPr>
          </a:p>
        </p:txBody>
      </p:sp>
      <p:sp>
        <p:nvSpPr>
          <p:cNvPr id="11" name="Google Shape;11;p20"/>
          <p:cNvSpPr/>
          <p:nvPr/>
        </p:nvSpPr>
        <p:spPr>
          <a:xfrm>
            <a:off x="0" y="6143058"/>
            <a:ext cx="12192000" cy="717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B9"/>
        </a:solidFill>
      </p:bgPr>
    </p:bg>
    <p:spTree>
      <p:nvGrpSpPr>
        <p:cNvPr id="50" name="Shape 50"/>
        <p:cNvGrpSpPr/>
        <p:nvPr/>
      </p:nvGrpSpPr>
      <p:grpSpPr>
        <a:xfrm>
          <a:off x="0" y="0"/>
          <a:ext cx="0" cy="0"/>
          <a:chOff x="0" y="0"/>
          <a:chExt cx="0" cy="0"/>
        </a:xfrm>
      </p:grpSpPr>
      <p:sp>
        <p:nvSpPr>
          <p:cNvPr id="51" name="Google Shape;51;p24"/>
          <p:cNvSpPr txBox="1"/>
          <p:nvPr/>
        </p:nvSpPr>
        <p:spPr>
          <a:xfrm>
            <a:off x="0" y="0"/>
            <a:ext cx="12192000" cy="1245300"/>
          </a:xfrm>
          <a:prstGeom prst="rect">
            <a:avLst/>
          </a:prstGeom>
          <a:solidFill>
            <a:srgbClr val="FFFFFF"/>
          </a:solidFill>
          <a:ln>
            <a:noFill/>
          </a:ln>
        </p:spPr>
        <p:txBody>
          <a:bodyPr anchorCtr="0" anchor="ctr" bIns="45700" lIns="108000" spcFirstLastPara="1" rIns="91425" wrap="square" tIns="45700">
            <a:noAutofit/>
          </a:bodyPr>
          <a:lstStyle/>
          <a:p>
            <a:pPr indent="0" lvl="0" marL="0" marR="0" rtl="0" algn="l">
              <a:lnSpc>
                <a:spcPct val="90000"/>
              </a:lnSpc>
              <a:spcBef>
                <a:spcPts val="0"/>
              </a:spcBef>
              <a:spcAft>
                <a:spcPts val="0"/>
              </a:spcAft>
              <a:buClr>
                <a:srgbClr val="0070B5"/>
              </a:buClr>
              <a:buSzPts val="3700"/>
              <a:buFont typeface="Arial"/>
              <a:buNone/>
            </a:pPr>
            <a:br>
              <a:rPr b="1" i="0" lang="nl-NL" sz="3700" u="none" cap="none" strike="noStrike">
                <a:solidFill>
                  <a:srgbClr val="0070B5"/>
                </a:solidFill>
                <a:latin typeface="Arial"/>
                <a:ea typeface="Arial"/>
                <a:cs typeface="Arial"/>
                <a:sym typeface="Arial"/>
              </a:rPr>
            </a:br>
            <a:endParaRPr b="0" i="0" sz="2400" u="none" cap="none" strike="noStrike">
              <a:solidFill>
                <a:srgbClr val="CCCCCC"/>
              </a:solidFill>
              <a:latin typeface="Arial"/>
              <a:ea typeface="Arial"/>
              <a:cs typeface="Arial"/>
              <a:sym typeface="Arial"/>
            </a:endParaRPr>
          </a:p>
        </p:txBody>
      </p:sp>
      <p:sp>
        <p:nvSpPr>
          <p:cNvPr id="52" name="Google Shape;52;p24"/>
          <p:cNvSpPr/>
          <p:nvPr/>
        </p:nvSpPr>
        <p:spPr>
          <a:xfrm>
            <a:off x="0" y="6143058"/>
            <a:ext cx="12192000" cy="717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B9"/>
        </a:solidFill>
      </p:bgPr>
    </p:bg>
    <p:spTree>
      <p:nvGrpSpPr>
        <p:cNvPr id="83" name="Shape 83"/>
        <p:cNvGrpSpPr/>
        <p:nvPr/>
      </p:nvGrpSpPr>
      <p:grpSpPr>
        <a:xfrm>
          <a:off x="0" y="0"/>
          <a:ext cx="0" cy="0"/>
          <a:chOff x="0" y="0"/>
          <a:chExt cx="0" cy="0"/>
        </a:xfrm>
      </p:grpSpPr>
      <p:sp>
        <p:nvSpPr>
          <p:cNvPr id="84" name="Google Shape;84;p26"/>
          <p:cNvSpPr txBox="1"/>
          <p:nvPr/>
        </p:nvSpPr>
        <p:spPr>
          <a:xfrm>
            <a:off x="0" y="0"/>
            <a:ext cx="12192000" cy="1245300"/>
          </a:xfrm>
          <a:prstGeom prst="rect">
            <a:avLst/>
          </a:prstGeom>
          <a:solidFill>
            <a:srgbClr val="FFFFFF"/>
          </a:solidFill>
          <a:ln>
            <a:noFill/>
          </a:ln>
        </p:spPr>
        <p:txBody>
          <a:bodyPr anchorCtr="0" anchor="ctr" bIns="45700" lIns="108000" spcFirstLastPara="1" rIns="91425" wrap="square" tIns="45700">
            <a:noAutofit/>
          </a:bodyPr>
          <a:lstStyle/>
          <a:p>
            <a:pPr indent="0" lvl="0" marL="0" marR="0" rtl="0" algn="l">
              <a:lnSpc>
                <a:spcPct val="90000"/>
              </a:lnSpc>
              <a:spcBef>
                <a:spcPts val="0"/>
              </a:spcBef>
              <a:spcAft>
                <a:spcPts val="0"/>
              </a:spcAft>
              <a:buClr>
                <a:srgbClr val="0070B5"/>
              </a:buClr>
              <a:buSzPts val="3690"/>
              <a:buFont typeface="Arial"/>
              <a:buNone/>
            </a:pPr>
            <a:br>
              <a:rPr b="1" i="0" lang="nl-NL" sz="3690" u="none" cap="none" strike="noStrike">
                <a:solidFill>
                  <a:srgbClr val="0070B5"/>
                </a:solidFill>
                <a:latin typeface="Arial"/>
                <a:ea typeface="Arial"/>
                <a:cs typeface="Arial"/>
                <a:sym typeface="Arial"/>
              </a:rPr>
            </a:br>
            <a:endParaRPr b="0" i="0" sz="2400" u="none" cap="none" strike="noStrike">
              <a:solidFill>
                <a:srgbClr val="CCCCCC"/>
              </a:solidFill>
              <a:latin typeface="Arial"/>
              <a:ea typeface="Arial"/>
              <a:cs typeface="Arial"/>
              <a:sym typeface="Arial"/>
            </a:endParaRPr>
          </a:p>
        </p:txBody>
      </p:sp>
      <p:sp>
        <p:nvSpPr>
          <p:cNvPr id="85" name="Google Shape;85;p26"/>
          <p:cNvSpPr/>
          <p:nvPr/>
        </p:nvSpPr>
        <p:spPr>
          <a:xfrm>
            <a:off x="0" y="6143058"/>
            <a:ext cx="12192000" cy="717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4.png"/><Relationship Id="rId6" Type="http://schemas.openxmlformats.org/officeDocument/2006/relationships/image" Target="../media/image42.png"/><Relationship Id="rId7" Type="http://schemas.openxmlformats.org/officeDocument/2006/relationships/image" Target="../media/image41.png"/><Relationship Id="rId8"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10.png"/><Relationship Id="rId9"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24.png"/><Relationship Id="rId7" Type="http://schemas.openxmlformats.org/officeDocument/2006/relationships/image" Target="../media/image16.png"/><Relationship Id="rId8"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jp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7.jpg"/><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6.jpg"/><Relationship Id="rId4" Type="http://schemas.openxmlformats.org/officeDocument/2006/relationships/image" Target="../media/image22.png"/><Relationship Id="rId11" Type="http://schemas.openxmlformats.org/officeDocument/2006/relationships/image" Target="../media/image37.png"/><Relationship Id="rId10" Type="http://schemas.openxmlformats.org/officeDocument/2006/relationships/image" Target="../media/image39.png"/><Relationship Id="rId12" Type="http://schemas.openxmlformats.org/officeDocument/2006/relationships/image" Target="../media/image31.png"/><Relationship Id="rId9" Type="http://schemas.openxmlformats.org/officeDocument/2006/relationships/image" Target="../media/image30.png"/><Relationship Id="rId5" Type="http://schemas.openxmlformats.org/officeDocument/2006/relationships/image" Target="../media/image29.png"/><Relationship Id="rId6" Type="http://schemas.openxmlformats.org/officeDocument/2006/relationships/image" Target="../media/image28.png"/><Relationship Id="rId7" Type="http://schemas.openxmlformats.org/officeDocument/2006/relationships/image" Target="../media/image25.png"/><Relationship Id="rId8"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
          <p:cNvSpPr txBox="1"/>
          <p:nvPr>
            <p:ph type="title"/>
          </p:nvPr>
        </p:nvSpPr>
        <p:spPr>
          <a:xfrm>
            <a:off x="95400" y="18225"/>
            <a:ext cx="12096600" cy="71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nl-NL" sz="3800"/>
              <a:t>Keep it small and keep it simple: the neighborhood as ecosystem for integrated healthcare</a:t>
            </a:r>
            <a:endParaRPr sz="3800"/>
          </a:p>
        </p:txBody>
      </p:sp>
      <p:sp>
        <p:nvSpPr>
          <p:cNvPr id="122" name="Google Shape;122;p1"/>
          <p:cNvSpPr txBox="1"/>
          <p:nvPr>
            <p:ph idx="2" type="title"/>
          </p:nvPr>
        </p:nvSpPr>
        <p:spPr>
          <a:xfrm>
            <a:off x="83075" y="6211900"/>
            <a:ext cx="9876600" cy="572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nl-NL"/>
              <a:t>Jos de Blok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4"/>
          <p:cNvSpPr txBox="1"/>
          <p:nvPr>
            <p:ph type="title"/>
          </p:nvPr>
        </p:nvSpPr>
        <p:spPr>
          <a:xfrm>
            <a:off x="74525" y="42600"/>
            <a:ext cx="12049500" cy="811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3111"/>
              <a:buFont typeface="Arial"/>
              <a:buNone/>
            </a:pPr>
            <a:r>
              <a:rPr lang="nl-NL">
                <a:solidFill>
                  <a:srgbClr val="0070BA"/>
                </a:solidFill>
              </a:rPr>
              <a:t>Vision and underlying themes of our transition plan</a:t>
            </a:r>
            <a:endParaRPr>
              <a:solidFill>
                <a:srgbClr val="0070BA"/>
              </a:solidFill>
            </a:endParaRPr>
          </a:p>
        </p:txBody>
      </p:sp>
      <p:sp>
        <p:nvSpPr>
          <p:cNvPr id="263" name="Google Shape;263;p14"/>
          <p:cNvSpPr/>
          <p:nvPr/>
        </p:nvSpPr>
        <p:spPr>
          <a:xfrm>
            <a:off x="491900" y="994450"/>
            <a:ext cx="11412600" cy="1052400"/>
          </a:xfrm>
          <a:prstGeom prst="roundRect">
            <a:avLst>
              <a:gd fmla="val 16667" name="adj"/>
            </a:avLst>
          </a:prstGeom>
          <a:solidFill>
            <a:srgbClr val="D0CECE"/>
          </a:solidFill>
          <a:ln cap="flat" cmpd="sng" w="19050">
            <a:solidFill>
              <a:srgbClr val="002060"/>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DC300"/>
              </a:solidFill>
              <a:latin typeface="Arial"/>
              <a:ea typeface="Arial"/>
              <a:cs typeface="Arial"/>
              <a:sym typeface="Arial"/>
            </a:endParaRPr>
          </a:p>
        </p:txBody>
      </p:sp>
      <p:sp>
        <p:nvSpPr>
          <p:cNvPr id="264" name="Google Shape;264;p14"/>
          <p:cNvSpPr txBox="1"/>
          <p:nvPr/>
        </p:nvSpPr>
        <p:spPr>
          <a:xfrm>
            <a:off x="1907025" y="1114300"/>
            <a:ext cx="9278700" cy="740100"/>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Clr>
                <a:srgbClr val="000000"/>
              </a:buClr>
              <a:buSzPts val="1300"/>
              <a:buFont typeface="Arial"/>
              <a:buNone/>
            </a:pPr>
            <a:r>
              <a:rPr b="1" i="0" lang="nl-NL" sz="1300" u="none" cap="none" strike="noStrike">
                <a:solidFill>
                  <a:schemeClr val="dk1"/>
                </a:solidFill>
                <a:latin typeface="Arial"/>
                <a:ea typeface="Arial"/>
                <a:cs typeface="Arial"/>
                <a:sym typeface="Arial"/>
              </a:rPr>
              <a:t>Vision: The neighborhood as an ecosystem for social care. Healthcare in the neighborhood, small scale, simple, and integral. Starting from the person and together with their network. Trust and human connection as the foundation. </a:t>
            </a:r>
            <a:endParaRPr b="0" i="0" sz="1600" u="none" cap="none" strike="noStrike">
              <a:solidFill>
                <a:schemeClr val="dk1"/>
              </a:solidFill>
              <a:latin typeface="Arial"/>
              <a:ea typeface="Arial"/>
              <a:cs typeface="Arial"/>
              <a:sym typeface="Arial"/>
            </a:endParaRPr>
          </a:p>
        </p:txBody>
      </p:sp>
      <p:sp>
        <p:nvSpPr>
          <p:cNvPr id="265" name="Google Shape;265;p14"/>
          <p:cNvSpPr/>
          <p:nvPr/>
        </p:nvSpPr>
        <p:spPr>
          <a:xfrm>
            <a:off x="743468" y="1078699"/>
            <a:ext cx="891600" cy="8595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DC300"/>
              </a:solidFill>
              <a:latin typeface="Arial"/>
              <a:ea typeface="Arial"/>
              <a:cs typeface="Arial"/>
              <a:sym typeface="Arial"/>
            </a:endParaRPr>
          </a:p>
        </p:txBody>
      </p:sp>
      <p:pic>
        <p:nvPicPr>
          <p:cNvPr descr="Bullseye outline" id="266" name="Google Shape;266;p14"/>
          <p:cNvPicPr preferRelativeResize="0"/>
          <p:nvPr/>
        </p:nvPicPr>
        <p:blipFill rotWithShape="1">
          <a:blip r:embed="rId3">
            <a:alphaModFix/>
          </a:blip>
          <a:srcRect b="0" l="0" r="0" t="0"/>
          <a:stretch/>
        </p:blipFill>
        <p:spPr>
          <a:xfrm>
            <a:off x="805229" y="1115334"/>
            <a:ext cx="765276" cy="765278"/>
          </a:xfrm>
          <a:prstGeom prst="rect">
            <a:avLst/>
          </a:prstGeom>
          <a:noFill/>
          <a:ln>
            <a:noFill/>
          </a:ln>
        </p:spPr>
      </p:pic>
      <p:sp>
        <p:nvSpPr>
          <p:cNvPr id="267" name="Google Shape;267;p14"/>
          <p:cNvSpPr/>
          <p:nvPr/>
        </p:nvSpPr>
        <p:spPr>
          <a:xfrm>
            <a:off x="571543" y="2162804"/>
            <a:ext cx="3619500" cy="3912600"/>
          </a:xfrm>
          <a:prstGeom prst="roundRect">
            <a:avLst>
              <a:gd fmla="val 16667" name="adj"/>
            </a:avLst>
          </a:prstGeom>
          <a:solidFill>
            <a:srgbClr val="FFFFFF">
              <a:alpha val="0"/>
            </a:srgbClr>
          </a:solidFill>
          <a:ln cap="flat" cmpd="sng" w="19050">
            <a:solidFill>
              <a:schemeClr val="lt1"/>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DC300"/>
              </a:solidFill>
              <a:latin typeface="Arial"/>
              <a:ea typeface="Arial"/>
              <a:cs typeface="Arial"/>
              <a:sym typeface="Arial"/>
            </a:endParaRPr>
          </a:p>
        </p:txBody>
      </p:sp>
      <p:sp>
        <p:nvSpPr>
          <p:cNvPr id="268" name="Google Shape;268;p14"/>
          <p:cNvSpPr/>
          <p:nvPr/>
        </p:nvSpPr>
        <p:spPr>
          <a:xfrm>
            <a:off x="4370857" y="2162804"/>
            <a:ext cx="3619500" cy="3912600"/>
          </a:xfrm>
          <a:prstGeom prst="roundRect">
            <a:avLst>
              <a:gd fmla="val 16667" name="adj"/>
            </a:avLst>
          </a:prstGeom>
          <a:solidFill>
            <a:srgbClr val="0070C0">
              <a:alpha val="1176"/>
            </a:srgbClr>
          </a:solidFill>
          <a:ln cap="flat" cmpd="sng" w="19050">
            <a:solidFill>
              <a:schemeClr val="lt1"/>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DC300"/>
              </a:solidFill>
              <a:latin typeface="Arial"/>
              <a:ea typeface="Arial"/>
              <a:cs typeface="Arial"/>
              <a:sym typeface="Arial"/>
            </a:endParaRPr>
          </a:p>
        </p:txBody>
      </p:sp>
      <p:sp>
        <p:nvSpPr>
          <p:cNvPr id="269" name="Google Shape;269;p14"/>
          <p:cNvSpPr/>
          <p:nvPr/>
        </p:nvSpPr>
        <p:spPr>
          <a:xfrm>
            <a:off x="8170173" y="2162804"/>
            <a:ext cx="3619500" cy="3912600"/>
          </a:xfrm>
          <a:prstGeom prst="roundRect">
            <a:avLst>
              <a:gd fmla="val 16667" name="adj"/>
            </a:avLst>
          </a:prstGeom>
          <a:solidFill>
            <a:srgbClr val="0070C0">
              <a:alpha val="1176"/>
            </a:srgbClr>
          </a:solidFill>
          <a:ln cap="flat" cmpd="sng" w="19050">
            <a:solidFill>
              <a:schemeClr val="lt1"/>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DC300"/>
              </a:solidFill>
              <a:latin typeface="Arial"/>
              <a:ea typeface="Arial"/>
              <a:cs typeface="Arial"/>
              <a:sym typeface="Arial"/>
            </a:endParaRPr>
          </a:p>
        </p:txBody>
      </p:sp>
      <p:sp>
        <p:nvSpPr>
          <p:cNvPr id="270" name="Google Shape;270;p14"/>
          <p:cNvSpPr/>
          <p:nvPr/>
        </p:nvSpPr>
        <p:spPr>
          <a:xfrm>
            <a:off x="456985" y="2152602"/>
            <a:ext cx="11452200" cy="980100"/>
          </a:xfrm>
          <a:prstGeom prst="roundRect">
            <a:avLst>
              <a:gd fmla="val 16667" name="adj"/>
            </a:avLst>
          </a:prstGeom>
          <a:solidFill>
            <a:srgbClr val="E4F1F8">
              <a:alpha val="86274"/>
            </a:srgbClr>
          </a:solidFill>
          <a:ln cap="flat" cmpd="sng" w="19050">
            <a:solidFill>
              <a:srgbClr val="002060"/>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DC300"/>
              </a:solidFill>
              <a:latin typeface="Arial"/>
              <a:ea typeface="Arial"/>
              <a:cs typeface="Arial"/>
              <a:sym typeface="Arial"/>
            </a:endParaRPr>
          </a:p>
        </p:txBody>
      </p:sp>
      <p:sp>
        <p:nvSpPr>
          <p:cNvPr id="271" name="Google Shape;271;p14"/>
          <p:cNvSpPr/>
          <p:nvPr/>
        </p:nvSpPr>
        <p:spPr>
          <a:xfrm>
            <a:off x="456985" y="3220699"/>
            <a:ext cx="11452200" cy="980100"/>
          </a:xfrm>
          <a:prstGeom prst="roundRect">
            <a:avLst>
              <a:gd fmla="val 16667" name="adj"/>
            </a:avLst>
          </a:prstGeom>
          <a:solidFill>
            <a:srgbClr val="E4F1F8">
              <a:alpha val="86274"/>
            </a:srgbClr>
          </a:solidFill>
          <a:ln cap="flat" cmpd="sng" w="19050">
            <a:solidFill>
              <a:srgbClr val="002060"/>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DC300"/>
              </a:solidFill>
              <a:latin typeface="Arial"/>
              <a:ea typeface="Arial"/>
              <a:cs typeface="Arial"/>
              <a:sym typeface="Arial"/>
            </a:endParaRPr>
          </a:p>
        </p:txBody>
      </p:sp>
      <p:grpSp>
        <p:nvGrpSpPr>
          <p:cNvPr id="272" name="Google Shape;272;p14"/>
          <p:cNvGrpSpPr/>
          <p:nvPr/>
        </p:nvGrpSpPr>
        <p:grpSpPr>
          <a:xfrm>
            <a:off x="743545" y="2212713"/>
            <a:ext cx="891470" cy="859476"/>
            <a:chOff x="2501840" y="2348433"/>
            <a:chExt cx="677100" cy="652800"/>
          </a:xfrm>
        </p:grpSpPr>
        <p:sp>
          <p:nvSpPr>
            <p:cNvPr id="273" name="Google Shape;273;p14"/>
            <p:cNvSpPr/>
            <p:nvPr/>
          </p:nvSpPr>
          <p:spPr>
            <a:xfrm>
              <a:off x="2501840" y="2348433"/>
              <a:ext cx="677100" cy="652800"/>
            </a:xfrm>
            <a:prstGeom prst="ellipse">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DC300"/>
                </a:solidFill>
                <a:latin typeface="Arial"/>
                <a:ea typeface="Arial"/>
                <a:cs typeface="Arial"/>
                <a:sym typeface="Arial"/>
              </a:endParaRPr>
            </a:p>
          </p:txBody>
        </p:sp>
        <p:pic>
          <p:nvPicPr>
            <p:cNvPr descr="Cheers outline" id="274" name="Google Shape;274;p14"/>
            <p:cNvPicPr preferRelativeResize="0"/>
            <p:nvPr/>
          </p:nvPicPr>
          <p:blipFill rotWithShape="1">
            <a:blip r:embed="rId4">
              <a:alphaModFix/>
            </a:blip>
            <a:srcRect b="0" l="0" r="0" t="0"/>
            <a:stretch/>
          </p:blipFill>
          <p:spPr>
            <a:xfrm>
              <a:off x="2548749" y="2376258"/>
              <a:ext cx="581250" cy="581250"/>
            </a:xfrm>
            <a:prstGeom prst="rect">
              <a:avLst/>
            </a:prstGeom>
            <a:noFill/>
            <a:ln>
              <a:noFill/>
            </a:ln>
          </p:spPr>
        </p:pic>
      </p:grpSp>
      <p:grpSp>
        <p:nvGrpSpPr>
          <p:cNvPr id="275" name="Google Shape;275;p14"/>
          <p:cNvGrpSpPr/>
          <p:nvPr/>
        </p:nvGrpSpPr>
        <p:grpSpPr>
          <a:xfrm>
            <a:off x="742122" y="3281020"/>
            <a:ext cx="891470" cy="859476"/>
            <a:chOff x="7696735" y="2348433"/>
            <a:chExt cx="677100" cy="652800"/>
          </a:xfrm>
        </p:grpSpPr>
        <p:sp>
          <p:nvSpPr>
            <p:cNvPr id="276" name="Google Shape;276;p14"/>
            <p:cNvSpPr/>
            <p:nvPr/>
          </p:nvSpPr>
          <p:spPr>
            <a:xfrm>
              <a:off x="7696735" y="2348433"/>
              <a:ext cx="677100" cy="652800"/>
            </a:xfrm>
            <a:prstGeom prst="ellipse">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DC300"/>
                </a:solidFill>
                <a:latin typeface="Arial"/>
                <a:ea typeface="Arial"/>
                <a:cs typeface="Arial"/>
                <a:sym typeface="Arial"/>
              </a:endParaRPr>
            </a:p>
          </p:txBody>
        </p:sp>
        <p:pic>
          <p:nvPicPr>
            <p:cNvPr descr="Research outline" id="277" name="Google Shape;277;p14"/>
            <p:cNvPicPr preferRelativeResize="0"/>
            <p:nvPr/>
          </p:nvPicPr>
          <p:blipFill rotWithShape="1">
            <a:blip r:embed="rId5">
              <a:alphaModFix/>
            </a:blip>
            <a:srcRect b="0" l="0" r="0" t="0"/>
            <a:stretch/>
          </p:blipFill>
          <p:spPr>
            <a:xfrm>
              <a:off x="7750292" y="2370775"/>
              <a:ext cx="581250" cy="581250"/>
            </a:xfrm>
            <a:prstGeom prst="rect">
              <a:avLst/>
            </a:prstGeom>
            <a:noFill/>
            <a:ln>
              <a:noFill/>
            </a:ln>
          </p:spPr>
        </p:pic>
      </p:grpSp>
      <p:grpSp>
        <p:nvGrpSpPr>
          <p:cNvPr id="278" name="Google Shape;278;p14"/>
          <p:cNvGrpSpPr/>
          <p:nvPr/>
        </p:nvGrpSpPr>
        <p:grpSpPr>
          <a:xfrm>
            <a:off x="743552" y="4546502"/>
            <a:ext cx="891470" cy="859476"/>
            <a:chOff x="770209" y="2348433"/>
            <a:chExt cx="677100" cy="652800"/>
          </a:xfrm>
        </p:grpSpPr>
        <p:sp>
          <p:nvSpPr>
            <p:cNvPr id="279" name="Google Shape;279;p14"/>
            <p:cNvSpPr/>
            <p:nvPr/>
          </p:nvSpPr>
          <p:spPr>
            <a:xfrm>
              <a:off x="770209" y="2348433"/>
              <a:ext cx="677100" cy="652800"/>
            </a:xfrm>
            <a:prstGeom prst="ellipse">
              <a:avLst/>
            </a:prstGeom>
            <a:solidFill>
              <a:srgbClr val="CCCCCC"/>
            </a:solidFill>
            <a:ln cap="flat" cmpd="sng" w="9525">
              <a:solidFill>
                <a:srgbClr val="CCCCC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DC300"/>
                </a:solidFill>
                <a:latin typeface="Arial"/>
                <a:ea typeface="Arial"/>
                <a:cs typeface="Arial"/>
                <a:sym typeface="Arial"/>
              </a:endParaRPr>
            </a:p>
          </p:txBody>
        </p:sp>
        <p:pic>
          <p:nvPicPr>
            <p:cNvPr descr="Mental Health outline" id="280" name="Google Shape;280;p14"/>
            <p:cNvPicPr preferRelativeResize="0"/>
            <p:nvPr/>
          </p:nvPicPr>
          <p:blipFill rotWithShape="1">
            <a:blip r:embed="rId6">
              <a:alphaModFix/>
            </a:blip>
            <a:srcRect b="0" l="0" r="0" t="0"/>
            <a:stretch/>
          </p:blipFill>
          <p:spPr>
            <a:xfrm>
              <a:off x="818134" y="2371786"/>
              <a:ext cx="581250" cy="581250"/>
            </a:xfrm>
            <a:prstGeom prst="rect">
              <a:avLst/>
            </a:prstGeom>
            <a:noFill/>
            <a:ln>
              <a:noFill/>
            </a:ln>
          </p:spPr>
        </p:pic>
      </p:grpSp>
      <p:grpSp>
        <p:nvGrpSpPr>
          <p:cNvPr id="281" name="Google Shape;281;p14"/>
          <p:cNvGrpSpPr/>
          <p:nvPr/>
        </p:nvGrpSpPr>
        <p:grpSpPr>
          <a:xfrm>
            <a:off x="4547526" y="4550877"/>
            <a:ext cx="891470" cy="859476"/>
            <a:chOff x="4233471" y="2348433"/>
            <a:chExt cx="677100" cy="652800"/>
          </a:xfrm>
        </p:grpSpPr>
        <p:sp>
          <p:nvSpPr>
            <p:cNvPr id="282" name="Google Shape;282;p14"/>
            <p:cNvSpPr/>
            <p:nvPr/>
          </p:nvSpPr>
          <p:spPr>
            <a:xfrm>
              <a:off x="4233471" y="2348433"/>
              <a:ext cx="677100" cy="652800"/>
            </a:xfrm>
            <a:prstGeom prst="ellipse">
              <a:avLst/>
            </a:prstGeom>
            <a:solidFill>
              <a:srgbClr val="CCCCCC"/>
            </a:solid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DC300"/>
                </a:solidFill>
                <a:latin typeface="Arial"/>
                <a:ea typeface="Arial"/>
                <a:cs typeface="Arial"/>
                <a:sym typeface="Arial"/>
              </a:endParaRPr>
            </a:p>
          </p:txBody>
        </p:sp>
        <p:pic>
          <p:nvPicPr>
            <p:cNvPr descr="Medicine outline" id="283" name="Google Shape;283;p14"/>
            <p:cNvPicPr preferRelativeResize="0"/>
            <p:nvPr/>
          </p:nvPicPr>
          <p:blipFill rotWithShape="1">
            <a:blip r:embed="rId7">
              <a:alphaModFix/>
            </a:blip>
            <a:srcRect b="0" l="0" r="0" t="0"/>
            <a:stretch/>
          </p:blipFill>
          <p:spPr>
            <a:xfrm>
              <a:off x="4281405" y="2384214"/>
              <a:ext cx="581250" cy="581250"/>
            </a:xfrm>
            <a:prstGeom prst="rect">
              <a:avLst/>
            </a:prstGeom>
            <a:noFill/>
            <a:ln>
              <a:noFill/>
            </a:ln>
          </p:spPr>
        </p:pic>
      </p:grpSp>
      <p:grpSp>
        <p:nvGrpSpPr>
          <p:cNvPr id="284" name="Google Shape;284;p14"/>
          <p:cNvGrpSpPr/>
          <p:nvPr/>
        </p:nvGrpSpPr>
        <p:grpSpPr>
          <a:xfrm>
            <a:off x="8351494" y="4546502"/>
            <a:ext cx="891470" cy="859476"/>
            <a:chOff x="5965102" y="2348433"/>
            <a:chExt cx="677100" cy="652800"/>
          </a:xfrm>
        </p:grpSpPr>
        <p:sp>
          <p:nvSpPr>
            <p:cNvPr id="285" name="Google Shape;285;p14"/>
            <p:cNvSpPr/>
            <p:nvPr/>
          </p:nvSpPr>
          <p:spPr>
            <a:xfrm>
              <a:off x="5965102" y="2348433"/>
              <a:ext cx="677100" cy="652800"/>
            </a:xfrm>
            <a:prstGeom prst="ellipse">
              <a:avLst/>
            </a:prstGeom>
            <a:solidFill>
              <a:srgbClr val="CCCCCC"/>
            </a:solidFill>
            <a:ln cap="flat" cmpd="sng" w="9525">
              <a:solidFill>
                <a:srgbClr val="CCCCC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DC300"/>
                </a:solidFill>
                <a:latin typeface="Arial"/>
                <a:ea typeface="Arial"/>
                <a:cs typeface="Arial"/>
                <a:sym typeface="Arial"/>
              </a:endParaRPr>
            </a:p>
          </p:txBody>
        </p:sp>
        <p:pic>
          <p:nvPicPr>
            <p:cNvPr descr="Hospital outline" id="286" name="Google Shape;286;p14"/>
            <p:cNvPicPr preferRelativeResize="0"/>
            <p:nvPr/>
          </p:nvPicPr>
          <p:blipFill rotWithShape="1">
            <a:blip r:embed="rId8">
              <a:alphaModFix/>
            </a:blip>
            <a:srcRect b="0" l="0" r="0" t="0"/>
            <a:stretch/>
          </p:blipFill>
          <p:spPr>
            <a:xfrm>
              <a:off x="6013036" y="2348440"/>
              <a:ext cx="581250" cy="581250"/>
            </a:xfrm>
            <a:prstGeom prst="rect">
              <a:avLst/>
            </a:prstGeom>
            <a:noFill/>
            <a:ln>
              <a:noFill/>
            </a:ln>
          </p:spPr>
        </p:pic>
      </p:grpSp>
      <p:sp>
        <p:nvSpPr>
          <p:cNvPr id="287" name="Google Shape;287;p14"/>
          <p:cNvSpPr txBox="1"/>
          <p:nvPr/>
        </p:nvSpPr>
        <p:spPr>
          <a:xfrm>
            <a:off x="1908000" y="4288800"/>
            <a:ext cx="2231400" cy="473100"/>
          </a:xfrm>
          <a:prstGeom prst="rect">
            <a:avLst/>
          </a:prstGeom>
          <a:noFill/>
          <a:ln>
            <a:noFill/>
          </a:ln>
        </p:spPr>
        <p:txBody>
          <a:bodyPr anchorCtr="0" anchor="ctr" bIns="91425" lIns="0" spcFirstLastPara="1" rIns="0"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nl-NL" sz="1300" u="none" cap="none" strike="noStrike">
                <a:solidFill>
                  <a:schemeClr val="lt1"/>
                </a:solidFill>
                <a:latin typeface="Arial"/>
                <a:ea typeface="Arial"/>
                <a:cs typeface="Arial"/>
                <a:sym typeface="Arial"/>
              </a:rPr>
              <a:t>Prevention mindset</a:t>
            </a:r>
            <a:endParaRPr b="0" i="0" sz="1300" u="none" cap="none" strike="noStrike">
              <a:solidFill>
                <a:schemeClr val="lt1"/>
              </a:solidFill>
              <a:latin typeface="Arial"/>
              <a:ea typeface="Arial"/>
              <a:cs typeface="Arial"/>
              <a:sym typeface="Arial"/>
            </a:endParaRPr>
          </a:p>
        </p:txBody>
      </p:sp>
      <p:sp>
        <p:nvSpPr>
          <p:cNvPr id="288" name="Google Shape;288;p14"/>
          <p:cNvSpPr txBox="1"/>
          <p:nvPr/>
        </p:nvSpPr>
        <p:spPr>
          <a:xfrm>
            <a:off x="1907025" y="4769475"/>
            <a:ext cx="1947000" cy="1128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100"/>
              <a:buFont typeface="Arial"/>
              <a:buNone/>
            </a:pPr>
            <a:r>
              <a:rPr b="0" i="0" lang="nl-NL" sz="1100" u="none" cap="none" strike="noStrike">
                <a:solidFill>
                  <a:schemeClr val="lt1"/>
                </a:solidFill>
                <a:latin typeface="Arial"/>
                <a:ea typeface="Arial"/>
                <a:cs typeface="Arial"/>
                <a:sym typeface="Arial"/>
              </a:rPr>
              <a:t>How do we strengthen the resilience of people and their networks, and focus on collective prevention?</a:t>
            </a:r>
            <a:endParaRPr b="0" i="0" sz="1400" u="none" cap="none" strike="noStrike">
              <a:solidFill>
                <a:schemeClr val="lt1"/>
              </a:solidFill>
              <a:latin typeface="Arial"/>
              <a:ea typeface="Arial"/>
              <a:cs typeface="Arial"/>
              <a:sym typeface="Arial"/>
            </a:endParaRPr>
          </a:p>
        </p:txBody>
      </p:sp>
      <p:sp>
        <p:nvSpPr>
          <p:cNvPr id="289" name="Google Shape;289;p14"/>
          <p:cNvSpPr txBox="1"/>
          <p:nvPr/>
        </p:nvSpPr>
        <p:spPr>
          <a:xfrm>
            <a:off x="1907025" y="2401900"/>
            <a:ext cx="2284200" cy="473100"/>
          </a:xfrm>
          <a:prstGeom prst="rect">
            <a:avLst/>
          </a:prstGeom>
          <a:noFill/>
          <a:ln>
            <a:noFill/>
          </a:ln>
        </p:spPr>
        <p:txBody>
          <a:bodyPr anchorCtr="0" anchor="ctr" bIns="91425" lIns="0" spcFirstLastPara="1" rIns="0"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nl-NL" sz="1300" u="none" cap="none" strike="noStrike">
                <a:solidFill>
                  <a:srgbClr val="000000"/>
                </a:solidFill>
                <a:latin typeface="Arial"/>
                <a:ea typeface="Arial"/>
                <a:cs typeface="Arial"/>
                <a:sym typeface="Arial"/>
              </a:rPr>
              <a:t>The caring neighborhood</a:t>
            </a:r>
            <a:endParaRPr b="0" i="0" sz="1300" u="none" cap="none" strike="noStrike">
              <a:solidFill>
                <a:srgbClr val="000000"/>
              </a:solidFill>
              <a:latin typeface="Arial"/>
              <a:ea typeface="Arial"/>
              <a:cs typeface="Arial"/>
              <a:sym typeface="Arial"/>
            </a:endParaRPr>
          </a:p>
        </p:txBody>
      </p:sp>
      <p:sp>
        <p:nvSpPr>
          <p:cNvPr id="290" name="Google Shape;290;p14"/>
          <p:cNvSpPr txBox="1"/>
          <p:nvPr/>
        </p:nvSpPr>
        <p:spPr>
          <a:xfrm>
            <a:off x="5611305" y="4287600"/>
            <a:ext cx="2098800" cy="473100"/>
          </a:xfrm>
          <a:prstGeom prst="rect">
            <a:avLst/>
          </a:prstGeom>
          <a:noFill/>
          <a:ln>
            <a:noFill/>
          </a:ln>
        </p:spPr>
        <p:txBody>
          <a:bodyPr anchorCtr="0" anchor="ctr" bIns="91425" lIns="0" spcFirstLastPara="1" rIns="0"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nl-NL" sz="1300" u="none" cap="none" strike="noStrike">
                <a:solidFill>
                  <a:schemeClr val="lt1"/>
                </a:solidFill>
                <a:latin typeface="Arial"/>
                <a:ea typeface="Arial"/>
                <a:cs typeface="Arial"/>
                <a:sym typeface="Arial"/>
              </a:rPr>
              <a:t>Connected 1</a:t>
            </a:r>
            <a:r>
              <a:rPr b="0" baseline="30000" i="0" lang="nl-NL" sz="1300" u="none" cap="none" strike="noStrike">
                <a:solidFill>
                  <a:schemeClr val="lt1"/>
                </a:solidFill>
                <a:latin typeface="Arial"/>
                <a:ea typeface="Arial"/>
                <a:cs typeface="Arial"/>
                <a:sym typeface="Arial"/>
              </a:rPr>
              <a:t>st</a:t>
            </a:r>
            <a:r>
              <a:rPr b="0" i="0" lang="nl-NL" sz="1300" u="none" cap="none" strike="noStrike">
                <a:solidFill>
                  <a:schemeClr val="lt1"/>
                </a:solidFill>
                <a:latin typeface="Arial"/>
                <a:ea typeface="Arial"/>
                <a:cs typeface="Arial"/>
                <a:sym typeface="Arial"/>
              </a:rPr>
              <a:t> line</a:t>
            </a:r>
            <a:endParaRPr b="0" i="0" sz="1300" u="none" cap="none" strike="noStrike">
              <a:solidFill>
                <a:schemeClr val="lt1"/>
              </a:solidFill>
              <a:latin typeface="Arial"/>
              <a:ea typeface="Arial"/>
              <a:cs typeface="Arial"/>
              <a:sym typeface="Arial"/>
            </a:endParaRPr>
          </a:p>
        </p:txBody>
      </p:sp>
      <p:sp>
        <p:nvSpPr>
          <p:cNvPr id="291" name="Google Shape;291;p14"/>
          <p:cNvSpPr txBox="1"/>
          <p:nvPr/>
        </p:nvSpPr>
        <p:spPr>
          <a:xfrm>
            <a:off x="9467373" y="4288788"/>
            <a:ext cx="2098800" cy="473100"/>
          </a:xfrm>
          <a:prstGeom prst="rect">
            <a:avLst/>
          </a:prstGeom>
          <a:noFill/>
          <a:ln>
            <a:noFill/>
          </a:ln>
        </p:spPr>
        <p:txBody>
          <a:bodyPr anchorCtr="0" anchor="ctr" bIns="91425" lIns="0" spcFirstLastPara="1" rIns="0"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nl-NL" sz="1300" u="none" cap="none" strike="noStrike">
                <a:solidFill>
                  <a:schemeClr val="lt1"/>
                </a:solidFill>
                <a:latin typeface="Arial"/>
                <a:ea typeface="Arial"/>
                <a:cs typeface="Arial"/>
                <a:sym typeface="Arial"/>
              </a:rPr>
              <a:t>Treatment close by</a:t>
            </a:r>
            <a:endParaRPr b="0" i="0" sz="1300" u="none" cap="none" strike="noStrike">
              <a:solidFill>
                <a:schemeClr val="lt1"/>
              </a:solidFill>
              <a:latin typeface="Arial"/>
              <a:ea typeface="Arial"/>
              <a:cs typeface="Arial"/>
              <a:sym typeface="Arial"/>
            </a:endParaRPr>
          </a:p>
        </p:txBody>
      </p:sp>
      <p:sp>
        <p:nvSpPr>
          <p:cNvPr id="292" name="Google Shape;292;p14"/>
          <p:cNvSpPr txBox="1"/>
          <p:nvPr/>
        </p:nvSpPr>
        <p:spPr>
          <a:xfrm>
            <a:off x="4915900" y="2152600"/>
            <a:ext cx="4633500" cy="980100"/>
          </a:xfrm>
          <a:prstGeom prst="rect">
            <a:avLst/>
          </a:prstGeom>
          <a:noFill/>
          <a:ln>
            <a:noFill/>
          </a:ln>
        </p:spPr>
        <p:txBody>
          <a:bodyPr anchorCtr="0" anchor="ctr" bIns="91425" lIns="36000" spcFirstLastPara="1" rIns="36000"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nl-NL" sz="1300" u="none" cap="none" strike="noStrike">
                <a:solidFill>
                  <a:srgbClr val="000000"/>
                </a:solidFill>
                <a:latin typeface="Arial"/>
                <a:ea typeface="Arial"/>
                <a:cs typeface="Arial"/>
                <a:sym typeface="Arial"/>
              </a:rPr>
              <a:t>How do we design neighborhoods so that social connectedness is created and health is stimulated?</a:t>
            </a:r>
            <a:endParaRPr b="0" i="0" sz="1600" u="none" cap="none" strike="noStrike">
              <a:solidFill>
                <a:srgbClr val="000000"/>
              </a:solidFill>
              <a:latin typeface="Arial"/>
              <a:ea typeface="Arial"/>
              <a:cs typeface="Arial"/>
              <a:sym typeface="Arial"/>
            </a:endParaRPr>
          </a:p>
        </p:txBody>
      </p:sp>
      <p:sp>
        <p:nvSpPr>
          <p:cNvPr id="293" name="Google Shape;293;p14"/>
          <p:cNvSpPr txBox="1"/>
          <p:nvPr/>
        </p:nvSpPr>
        <p:spPr>
          <a:xfrm>
            <a:off x="9467375" y="4769475"/>
            <a:ext cx="2030100" cy="1209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100"/>
              <a:buFont typeface="Arial"/>
              <a:buNone/>
            </a:pPr>
            <a:r>
              <a:rPr b="0" i="0" lang="nl-NL" sz="1100" u="none" cap="none" strike="noStrike">
                <a:solidFill>
                  <a:schemeClr val="lt1"/>
                </a:solidFill>
                <a:latin typeface="Arial"/>
                <a:ea typeface="Arial"/>
                <a:cs typeface="Arial"/>
                <a:sym typeface="Arial"/>
              </a:rPr>
              <a:t>How do we ensure that people receive specialist treatment and rehabilitation in the neighborhood?</a:t>
            </a:r>
            <a:endParaRPr b="0" i="0" sz="1400" u="none" cap="none" strike="noStrike">
              <a:solidFill>
                <a:schemeClr val="lt1"/>
              </a:solidFill>
              <a:latin typeface="Arial"/>
              <a:ea typeface="Arial"/>
              <a:cs typeface="Arial"/>
              <a:sym typeface="Arial"/>
            </a:endParaRPr>
          </a:p>
        </p:txBody>
      </p:sp>
      <p:sp>
        <p:nvSpPr>
          <p:cNvPr id="294" name="Google Shape;294;p14"/>
          <p:cNvSpPr txBox="1"/>
          <p:nvPr/>
        </p:nvSpPr>
        <p:spPr>
          <a:xfrm>
            <a:off x="5610775" y="4769475"/>
            <a:ext cx="2098800" cy="1209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100"/>
              <a:buFont typeface="Arial"/>
              <a:buNone/>
            </a:pPr>
            <a:r>
              <a:rPr b="0" i="0" lang="nl-NL" sz="1100" u="none" cap="none" strike="noStrike">
                <a:solidFill>
                  <a:schemeClr val="lt1"/>
                </a:solidFill>
                <a:latin typeface="Arial"/>
                <a:ea typeface="Arial"/>
                <a:cs typeface="Arial"/>
                <a:sym typeface="Arial"/>
              </a:rPr>
              <a:t>How do we strengthen the connection and collaboration between primary care professionals in the neighborhood?</a:t>
            </a:r>
            <a:endParaRPr b="0" i="0" sz="1400" u="none" cap="none" strike="noStrike">
              <a:solidFill>
                <a:schemeClr val="lt1"/>
              </a:solidFill>
              <a:latin typeface="Arial"/>
              <a:ea typeface="Arial"/>
              <a:cs typeface="Arial"/>
              <a:sym typeface="Arial"/>
            </a:endParaRPr>
          </a:p>
        </p:txBody>
      </p:sp>
      <p:sp>
        <p:nvSpPr>
          <p:cNvPr id="295" name="Google Shape;295;p14"/>
          <p:cNvSpPr txBox="1"/>
          <p:nvPr/>
        </p:nvSpPr>
        <p:spPr>
          <a:xfrm>
            <a:off x="4915901" y="3242575"/>
            <a:ext cx="4968300" cy="980100"/>
          </a:xfrm>
          <a:prstGeom prst="rect">
            <a:avLst/>
          </a:prstGeom>
          <a:noFill/>
          <a:ln>
            <a:noFill/>
          </a:ln>
        </p:spPr>
        <p:txBody>
          <a:bodyPr anchorCtr="0" anchor="ctr" bIns="91425" lIns="36000" spcFirstLastPara="1" rIns="36000"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nl-NL" sz="1300" u="none" cap="none" strike="noStrike">
                <a:solidFill>
                  <a:srgbClr val="000000"/>
                </a:solidFill>
                <a:latin typeface="Arial"/>
                <a:ea typeface="Arial"/>
                <a:cs typeface="Arial"/>
                <a:sym typeface="Arial"/>
              </a:rPr>
              <a:t>How do we ensure that we have a better understanding on the neighborhood level of what we are doing and what wo</a:t>
            </a:r>
            <a:endParaRPr b="0" i="0" sz="1600" u="none" cap="none" strike="noStrike">
              <a:solidFill>
                <a:srgbClr val="000000"/>
              </a:solidFill>
              <a:latin typeface="Arial"/>
              <a:ea typeface="Arial"/>
              <a:cs typeface="Arial"/>
              <a:sym typeface="Arial"/>
            </a:endParaRPr>
          </a:p>
        </p:txBody>
      </p:sp>
      <p:sp>
        <p:nvSpPr>
          <p:cNvPr id="296" name="Google Shape;296;p14"/>
          <p:cNvSpPr txBox="1"/>
          <p:nvPr/>
        </p:nvSpPr>
        <p:spPr>
          <a:xfrm>
            <a:off x="1907025" y="3474025"/>
            <a:ext cx="2339400" cy="473100"/>
          </a:xfrm>
          <a:prstGeom prst="rect">
            <a:avLst/>
          </a:prstGeom>
          <a:noFill/>
          <a:ln>
            <a:noFill/>
          </a:ln>
        </p:spPr>
        <p:txBody>
          <a:bodyPr anchorCtr="0" anchor="ctr" bIns="91425" lIns="0" spcFirstLastPara="1" rIns="0"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nl-NL" sz="1300" u="none" cap="none" strike="noStrike">
                <a:solidFill>
                  <a:srgbClr val="000000"/>
                </a:solidFill>
                <a:latin typeface="Arial"/>
                <a:ea typeface="Arial"/>
                <a:cs typeface="Arial"/>
                <a:sym typeface="Arial"/>
              </a:rPr>
              <a:t>The learning neighborhood</a:t>
            </a:r>
            <a:endParaRPr b="0" i="0" sz="1200" u="none" cap="none" strike="noStrike">
              <a:solidFill>
                <a:srgbClr val="000000"/>
              </a:solidFill>
              <a:latin typeface="Arial"/>
              <a:ea typeface="Arial"/>
              <a:cs typeface="Arial"/>
              <a:sym typeface="Arial"/>
            </a:endParaRPr>
          </a:p>
        </p:txBody>
      </p:sp>
      <p:sp>
        <p:nvSpPr>
          <p:cNvPr id="297" name="Google Shape;297;p14"/>
          <p:cNvSpPr txBox="1"/>
          <p:nvPr/>
        </p:nvSpPr>
        <p:spPr>
          <a:xfrm rot="-5400000">
            <a:off x="-906325" y="3027725"/>
            <a:ext cx="2287800" cy="326100"/>
          </a:xfrm>
          <a:prstGeom prst="rect">
            <a:avLst/>
          </a:prstGeom>
          <a:noFill/>
          <a:ln>
            <a:noFill/>
          </a:ln>
        </p:spPr>
        <p:txBody>
          <a:bodyPr anchorCtr="0" anchor="ctr" bIns="91425" lIns="36000" spcFirstLastPara="1" rIns="36000" wrap="square" tIns="91425">
            <a:noAutofit/>
          </a:bodyPr>
          <a:lstStyle/>
          <a:p>
            <a:pPr indent="0" lvl="0" marL="0" marR="0" rtl="0" algn="ctr">
              <a:lnSpc>
                <a:spcPct val="115000"/>
              </a:lnSpc>
              <a:spcBef>
                <a:spcPts val="0"/>
              </a:spcBef>
              <a:spcAft>
                <a:spcPts val="0"/>
              </a:spcAft>
              <a:buClr>
                <a:srgbClr val="000000"/>
              </a:buClr>
              <a:buSzPts val="1100"/>
              <a:buFont typeface="Arial"/>
              <a:buNone/>
            </a:pPr>
            <a:r>
              <a:rPr b="0" i="0" lang="nl-NL" sz="1300" u="none" cap="none" strike="noStrike">
                <a:solidFill>
                  <a:schemeClr val="lt1"/>
                </a:solidFill>
                <a:latin typeface="Arial"/>
                <a:ea typeface="Arial"/>
                <a:cs typeface="Arial"/>
                <a:sym typeface="Arial"/>
              </a:rPr>
              <a:t>Overarching themes</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5"/>
          <p:cNvSpPr txBox="1"/>
          <p:nvPr>
            <p:ph type="title"/>
          </p:nvPr>
        </p:nvSpPr>
        <p:spPr>
          <a:xfrm>
            <a:off x="71250" y="119525"/>
            <a:ext cx="12049500" cy="572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111"/>
              <a:buNone/>
            </a:pPr>
            <a:r>
              <a:rPr lang="nl-NL" sz="3500">
                <a:solidFill>
                  <a:srgbClr val="0070B9"/>
                </a:solidFill>
              </a:rPr>
              <a:t>With our transition, we are aiming on different patterns </a:t>
            </a:r>
            <a:endParaRPr/>
          </a:p>
        </p:txBody>
      </p:sp>
      <p:sp>
        <p:nvSpPr>
          <p:cNvPr id="304" name="Google Shape;304;p15"/>
          <p:cNvSpPr/>
          <p:nvPr/>
        </p:nvSpPr>
        <p:spPr>
          <a:xfrm>
            <a:off x="4502637" y="1404300"/>
            <a:ext cx="1923900" cy="519600"/>
          </a:xfrm>
          <a:prstGeom prst="rightArrow">
            <a:avLst>
              <a:gd fmla="val 50000" name="adj1"/>
              <a:gd fmla="val 50000" name="adj2"/>
            </a:avLst>
          </a:prstGeom>
          <a:gradFill>
            <a:gsLst>
              <a:gs pos="0">
                <a:srgbClr val="F7F9F9"/>
              </a:gs>
              <a:gs pos="17000">
                <a:srgbClr val="F7F9F9"/>
              </a:gs>
              <a:gs pos="68000">
                <a:srgbClr val="C1CCD1"/>
              </a:gs>
              <a:gs pos="78000">
                <a:srgbClr val="C1CCD1"/>
              </a:gs>
              <a:gs pos="83900">
                <a:srgbClr val="C3CED3"/>
              </a:gs>
              <a:gs pos="100000">
                <a:srgbClr val="D6DDE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rgbClr val="FFFFFF"/>
              </a:solidFill>
              <a:latin typeface="Arial"/>
              <a:ea typeface="Arial"/>
              <a:cs typeface="Arial"/>
              <a:sym typeface="Arial"/>
            </a:endParaRPr>
          </a:p>
        </p:txBody>
      </p:sp>
      <p:sp>
        <p:nvSpPr>
          <p:cNvPr id="305" name="Google Shape;305;p15"/>
          <p:cNvSpPr/>
          <p:nvPr/>
        </p:nvSpPr>
        <p:spPr>
          <a:xfrm>
            <a:off x="4502637" y="2109712"/>
            <a:ext cx="1923900" cy="519600"/>
          </a:xfrm>
          <a:prstGeom prst="rightArrow">
            <a:avLst>
              <a:gd fmla="val 50000" name="adj1"/>
              <a:gd fmla="val 50000" name="adj2"/>
            </a:avLst>
          </a:prstGeom>
          <a:gradFill>
            <a:gsLst>
              <a:gs pos="0">
                <a:srgbClr val="F7F9F9"/>
              </a:gs>
              <a:gs pos="17000">
                <a:srgbClr val="F7F9F9"/>
              </a:gs>
              <a:gs pos="68000">
                <a:srgbClr val="C1CCD1"/>
              </a:gs>
              <a:gs pos="78000">
                <a:srgbClr val="C1CCD1"/>
              </a:gs>
              <a:gs pos="83900">
                <a:srgbClr val="C3CED3"/>
              </a:gs>
              <a:gs pos="100000">
                <a:srgbClr val="D6DDE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6" name="Google Shape;306;p15"/>
          <p:cNvSpPr/>
          <p:nvPr/>
        </p:nvSpPr>
        <p:spPr>
          <a:xfrm>
            <a:off x="4502637" y="2815125"/>
            <a:ext cx="1923900" cy="519600"/>
          </a:xfrm>
          <a:prstGeom prst="rightArrow">
            <a:avLst>
              <a:gd fmla="val 50000" name="adj1"/>
              <a:gd fmla="val 50000" name="adj2"/>
            </a:avLst>
          </a:prstGeom>
          <a:gradFill>
            <a:gsLst>
              <a:gs pos="0">
                <a:srgbClr val="F7F9F9"/>
              </a:gs>
              <a:gs pos="12000">
                <a:srgbClr val="F7F9F9"/>
              </a:gs>
              <a:gs pos="68000">
                <a:srgbClr val="C1CCD1"/>
              </a:gs>
              <a:gs pos="78000">
                <a:srgbClr val="C1CCD1"/>
              </a:gs>
              <a:gs pos="83900">
                <a:srgbClr val="C3CED3"/>
              </a:gs>
              <a:gs pos="100000">
                <a:srgbClr val="D6DDE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7" name="Google Shape;307;p15"/>
          <p:cNvSpPr/>
          <p:nvPr/>
        </p:nvSpPr>
        <p:spPr>
          <a:xfrm>
            <a:off x="4502637" y="4225949"/>
            <a:ext cx="1923900" cy="519600"/>
          </a:xfrm>
          <a:prstGeom prst="rightArrow">
            <a:avLst>
              <a:gd fmla="val 50000" name="adj1"/>
              <a:gd fmla="val 50000" name="adj2"/>
            </a:avLst>
          </a:prstGeom>
          <a:gradFill>
            <a:gsLst>
              <a:gs pos="0">
                <a:srgbClr val="F7F9F9"/>
              </a:gs>
              <a:gs pos="17000">
                <a:srgbClr val="F7F9F9"/>
              </a:gs>
              <a:gs pos="68000">
                <a:srgbClr val="C1CCD1"/>
              </a:gs>
              <a:gs pos="78000">
                <a:srgbClr val="C1CCD1"/>
              </a:gs>
              <a:gs pos="83900">
                <a:srgbClr val="C3CED3"/>
              </a:gs>
              <a:gs pos="100000">
                <a:srgbClr val="D6DDE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8" name="Google Shape;308;p15"/>
          <p:cNvSpPr/>
          <p:nvPr/>
        </p:nvSpPr>
        <p:spPr>
          <a:xfrm>
            <a:off x="4502637" y="4931362"/>
            <a:ext cx="1923900" cy="519600"/>
          </a:xfrm>
          <a:prstGeom prst="rightArrow">
            <a:avLst>
              <a:gd fmla="val 50000" name="adj1"/>
              <a:gd fmla="val 50000" name="adj2"/>
            </a:avLst>
          </a:prstGeom>
          <a:gradFill>
            <a:gsLst>
              <a:gs pos="0">
                <a:srgbClr val="F7F9F9"/>
              </a:gs>
              <a:gs pos="17000">
                <a:srgbClr val="F7F9F9"/>
              </a:gs>
              <a:gs pos="68000">
                <a:srgbClr val="C1CCD1"/>
              </a:gs>
              <a:gs pos="78000">
                <a:srgbClr val="C1CCD1"/>
              </a:gs>
              <a:gs pos="83900">
                <a:srgbClr val="C3CED3"/>
              </a:gs>
              <a:gs pos="100000">
                <a:srgbClr val="D6DDE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9" name="Google Shape;309;p15"/>
          <p:cNvSpPr txBox="1"/>
          <p:nvPr/>
        </p:nvSpPr>
        <p:spPr>
          <a:xfrm>
            <a:off x="362826" y="1323000"/>
            <a:ext cx="3949200" cy="684900"/>
          </a:xfrm>
          <a:prstGeom prst="rect">
            <a:avLst/>
          </a:prstGeom>
          <a:noFill/>
          <a:ln>
            <a:noFill/>
          </a:ln>
        </p:spPr>
        <p:txBody>
          <a:bodyPr anchorCtr="0" anchor="ctr" bIns="91425" lIns="36000" spcFirstLastPara="1" rIns="36000"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nl-NL" sz="1300" u="none" cap="none" strike="noStrike">
                <a:solidFill>
                  <a:schemeClr val="lt1"/>
                </a:solidFill>
                <a:latin typeface="Arial"/>
                <a:ea typeface="Arial"/>
                <a:cs typeface="Arial"/>
                <a:sym typeface="Arial"/>
              </a:rPr>
              <a:t>Fragmented system</a:t>
            </a:r>
            <a:endParaRPr b="0" i="0" sz="1600" u="none" cap="none" strike="noStrike">
              <a:solidFill>
                <a:schemeClr val="lt1"/>
              </a:solidFill>
              <a:latin typeface="Arial"/>
              <a:ea typeface="Arial"/>
              <a:cs typeface="Arial"/>
              <a:sym typeface="Arial"/>
            </a:endParaRPr>
          </a:p>
        </p:txBody>
      </p:sp>
      <p:sp>
        <p:nvSpPr>
          <p:cNvPr id="310" name="Google Shape;310;p15"/>
          <p:cNvSpPr txBox="1"/>
          <p:nvPr/>
        </p:nvSpPr>
        <p:spPr>
          <a:xfrm>
            <a:off x="362825" y="2733828"/>
            <a:ext cx="3949200" cy="684900"/>
          </a:xfrm>
          <a:prstGeom prst="rect">
            <a:avLst/>
          </a:prstGeom>
          <a:noFill/>
          <a:ln>
            <a:noFill/>
          </a:ln>
        </p:spPr>
        <p:txBody>
          <a:bodyPr anchorCtr="0" anchor="ctr" bIns="91425" lIns="36000" spcFirstLastPara="1" rIns="36000"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nl-NL" sz="1300" u="none" cap="none" strike="noStrike">
                <a:solidFill>
                  <a:schemeClr val="lt1"/>
                </a:solidFill>
                <a:latin typeface="Arial"/>
                <a:ea typeface="Arial"/>
                <a:cs typeface="Arial"/>
                <a:sym typeface="Arial"/>
              </a:rPr>
              <a:t>Focus on cure</a:t>
            </a:r>
            <a:endParaRPr b="0" i="0" sz="1600" u="none" cap="none" strike="noStrike">
              <a:solidFill>
                <a:schemeClr val="lt1"/>
              </a:solidFill>
              <a:latin typeface="Arial"/>
              <a:ea typeface="Arial"/>
              <a:cs typeface="Arial"/>
              <a:sym typeface="Arial"/>
            </a:endParaRPr>
          </a:p>
        </p:txBody>
      </p:sp>
      <p:sp>
        <p:nvSpPr>
          <p:cNvPr id="311" name="Google Shape;311;p15"/>
          <p:cNvSpPr txBox="1"/>
          <p:nvPr/>
        </p:nvSpPr>
        <p:spPr>
          <a:xfrm>
            <a:off x="362825" y="3439242"/>
            <a:ext cx="3949200" cy="684900"/>
          </a:xfrm>
          <a:prstGeom prst="rect">
            <a:avLst/>
          </a:prstGeom>
          <a:noFill/>
          <a:ln>
            <a:noFill/>
          </a:ln>
        </p:spPr>
        <p:txBody>
          <a:bodyPr anchorCtr="0" anchor="ctr" bIns="91425" lIns="36000" spcFirstLastPara="1" rIns="36000"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nl-NL" sz="1300" u="none" cap="none" strike="noStrike">
                <a:solidFill>
                  <a:schemeClr val="lt1"/>
                </a:solidFill>
                <a:latin typeface="Arial"/>
                <a:ea typeface="Arial"/>
                <a:cs typeface="Arial"/>
                <a:sym typeface="Arial"/>
              </a:rPr>
              <a:t>Transactional care</a:t>
            </a:r>
            <a:endParaRPr b="0" i="0" sz="1600" u="none" cap="none" strike="noStrike">
              <a:solidFill>
                <a:schemeClr val="lt1"/>
              </a:solidFill>
              <a:latin typeface="Arial"/>
              <a:ea typeface="Arial"/>
              <a:cs typeface="Arial"/>
              <a:sym typeface="Arial"/>
            </a:endParaRPr>
          </a:p>
        </p:txBody>
      </p:sp>
      <p:sp>
        <p:nvSpPr>
          <p:cNvPr id="312" name="Google Shape;312;p15"/>
          <p:cNvSpPr txBox="1"/>
          <p:nvPr/>
        </p:nvSpPr>
        <p:spPr>
          <a:xfrm>
            <a:off x="362825" y="4144657"/>
            <a:ext cx="3949200" cy="684900"/>
          </a:xfrm>
          <a:prstGeom prst="rect">
            <a:avLst/>
          </a:prstGeom>
          <a:noFill/>
          <a:ln>
            <a:noFill/>
          </a:ln>
        </p:spPr>
        <p:txBody>
          <a:bodyPr anchorCtr="0" anchor="ctr" bIns="91425" lIns="36000" spcFirstLastPara="1" rIns="36000"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nl-NL" sz="1300" u="none" cap="none" strike="noStrike">
                <a:solidFill>
                  <a:schemeClr val="lt1"/>
                </a:solidFill>
                <a:latin typeface="Arial"/>
                <a:ea typeface="Arial"/>
                <a:cs typeface="Arial"/>
                <a:sym typeface="Arial"/>
              </a:rPr>
              <a:t>Efficient and task-oriented work</a:t>
            </a:r>
            <a:endParaRPr b="0" i="0" sz="1600" u="none" cap="none" strike="noStrike">
              <a:solidFill>
                <a:schemeClr val="lt1"/>
              </a:solidFill>
              <a:latin typeface="Arial"/>
              <a:ea typeface="Arial"/>
              <a:cs typeface="Arial"/>
              <a:sym typeface="Arial"/>
            </a:endParaRPr>
          </a:p>
        </p:txBody>
      </p:sp>
      <p:sp>
        <p:nvSpPr>
          <p:cNvPr id="313" name="Google Shape;313;p15"/>
          <p:cNvSpPr txBox="1"/>
          <p:nvPr/>
        </p:nvSpPr>
        <p:spPr>
          <a:xfrm>
            <a:off x="362829" y="4850069"/>
            <a:ext cx="3863400" cy="684900"/>
          </a:xfrm>
          <a:prstGeom prst="rect">
            <a:avLst/>
          </a:prstGeom>
          <a:noFill/>
          <a:ln>
            <a:noFill/>
          </a:ln>
        </p:spPr>
        <p:txBody>
          <a:bodyPr anchorCtr="0" anchor="ctr" bIns="91425" lIns="36000" spcFirstLastPara="1" rIns="36000"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nl-NL" sz="1300" u="none" cap="none" strike="noStrike">
                <a:solidFill>
                  <a:schemeClr val="lt1"/>
                </a:solidFill>
                <a:latin typeface="Arial"/>
                <a:ea typeface="Arial"/>
                <a:cs typeface="Arial"/>
                <a:sym typeface="Arial"/>
              </a:rPr>
              <a:t>Hierarchical separation of thinking/doing </a:t>
            </a:r>
            <a:endParaRPr b="0" i="0" sz="1600" u="none" cap="none" strike="noStrike">
              <a:solidFill>
                <a:schemeClr val="lt1"/>
              </a:solidFill>
              <a:latin typeface="Arial"/>
              <a:ea typeface="Arial"/>
              <a:cs typeface="Arial"/>
              <a:sym typeface="Arial"/>
            </a:endParaRPr>
          </a:p>
        </p:txBody>
      </p:sp>
      <p:sp>
        <p:nvSpPr>
          <p:cNvPr id="314" name="Google Shape;314;p15"/>
          <p:cNvSpPr txBox="1"/>
          <p:nvPr/>
        </p:nvSpPr>
        <p:spPr>
          <a:xfrm>
            <a:off x="362826" y="2028414"/>
            <a:ext cx="4121400" cy="684900"/>
          </a:xfrm>
          <a:prstGeom prst="rect">
            <a:avLst/>
          </a:prstGeom>
          <a:noFill/>
          <a:ln>
            <a:noFill/>
          </a:ln>
        </p:spPr>
        <p:txBody>
          <a:bodyPr anchorCtr="0" anchor="ctr" bIns="91425" lIns="36000" spcFirstLastPara="1" rIns="36000"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nl-NL" sz="1300" u="none" cap="none" strike="noStrike">
                <a:solidFill>
                  <a:schemeClr val="lt1"/>
                </a:solidFill>
                <a:latin typeface="Arial"/>
                <a:ea typeface="Arial"/>
                <a:cs typeface="Arial"/>
                <a:sym typeface="Arial"/>
              </a:rPr>
              <a:t>Separation of activities/ more specialists</a:t>
            </a:r>
            <a:endParaRPr b="0" i="0" sz="1600" u="none" cap="none" strike="noStrike">
              <a:solidFill>
                <a:schemeClr val="lt1"/>
              </a:solidFill>
              <a:latin typeface="Arial"/>
              <a:ea typeface="Arial"/>
              <a:cs typeface="Arial"/>
              <a:sym typeface="Arial"/>
            </a:endParaRPr>
          </a:p>
        </p:txBody>
      </p:sp>
      <p:sp>
        <p:nvSpPr>
          <p:cNvPr id="315" name="Google Shape;315;p15"/>
          <p:cNvSpPr txBox="1"/>
          <p:nvPr/>
        </p:nvSpPr>
        <p:spPr>
          <a:xfrm>
            <a:off x="362825" y="915825"/>
            <a:ext cx="4784100" cy="425400"/>
          </a:xfrm>
          <a:prstGeom prst="rect">
            <a:avLst/>
          </a:prstGeom>
          <a:noFill/>
          <a:ln>
            <a:noFill/>
          </a:ln>
        </p:spPr>
        <p:txBody>
          <a:bodyPr anchorCtr="0" anchor="ctr" bIns="91425" lIns="36000" spcFirstLastPara="1" rIns="36000" wrap="square" tIns="91425">
            <a:noAutofit/>
          </a:bodyPr>
          <a:lstStyle/>
          <a:p>
            <a:pPr indent="0" lvl="0" marL="0" marR="0" rtl="0" algn="l">
              <a:lnSpc>
                <a:spcPct val="115000"/>
              </a:lnSpc>
              <a:spcBef>
                <a:spcPts val="0"/>
              </a:spcBef>
              <a:spcAft>
                <a:spcPts val="0"/>
              </a:spcAft>
              <a:buClr>
                <a:srgbClr val="000000"/>
              </a:buClr>
              <a:buSzPts val="1400"/>
              <a:buFont typeface="Arial"/>
              <a:buNone/>
            </a:pPr>
            <a:r>
              <a:rPr b="1" i="1" lang="nl-NL" sz="1600" u="none" cap="none" strike="noStrike">
                <a:solidFill>
                  <a:schemeClr val="lt1"/>
                </a:solidFill>
                <a:latin typeface="Arial"/>
                <a:ea typeface="Arial"/>
                <a:cs typeface="Arial"/>
                <a:sym typeface="Arial"/>
              </a:rPr>
              <a:t>From organisational focused care system</a:t>
            </a:r>
            <a:endParaRPr b="0" i="0" sz="1600" u="none" cap="none" strike="noStrike">
              <a:solidFill>
                <a:schemeClr val="lt1"/>
              </a:solidFill>
              <a:latin typeface="Arial"/>
              <a:ea typeface="Arial"/>
              <a:cs typeface="Arial"/>
              <a:sym typeface="Arial"/>
            </a:endParaRPr>
          </a:p>
        </p:txBody>
      </p:sp>
      <p:sp>
        <p:nvSpPr>
          <p:cNvPr id="316" name="Google Shape;316;p15"/>
          <p:cNvSpPr txBox="1"/>
          <p:nvPr/>
        </p:nvSpPr>
        <p:spPr>
          <a:xfrm>
            <a:off x="7035735" y="1321818"/>
            <a:ext cx="3937200" cy="684900"/>
          </a:xfrm>
          <a:prstGeom prst="rect">
            <a:avLst/>
          </a:prstGeom>
          <a:noFill/>
          <a:ln>
            <a:noFill/>
          </a:ln>
        </p:spPr>
        <p:txBody>
          <a:bodyPr anchorCtr="0" anchor="ctr" bIns="91425" lIns="36000" spcFirstLastPara="1" rIns="36000"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nl-NL" sz="1300" u="none" cap="none" strike="noStrike">
                <a:solidFill>
                  <a:schemeClr val="lt1"/>
                </a:solidFill>
                <a:latin typeface="Arial"/>
                <a:ea typeface="Arial"/>
                <a:cs typeface="Arial"/>
                <a:sym typeface="Arial"/>
              </a:rPr>
              <a:t>Care is integrated, holistic and client-centered</a:t>
            </a:r>
            <a:endParaRPr b="0" i="0" sz="1600" u="none" cap="none" strike="noStrike">
              <a:solidFill>
                <a:schemeClr val="lt1"/>
              </a:solidFill>
              <a:latin typeface="Arial"/>
              <a:ea typeface="Arial"/>
              <a:cs typeface="Arial"/>
              <a:sym typeface="Arial"/>
            </a:endParaRPr>
          </a:p>
        </p:txBody>
      </p:sp>
      <p:sp>
        <p:nvSpPr>
          <p:cNvPr id="317" name="Google Shape;317;p15"/>
          <p:cNvSpPr txBox="1"/>
          <p:nvPr/>
        </p:nvSpPr>
        <p:spPr>
          <a:xfrm>
            <a:off x="7035735" y="2732646"/>
            <a:ext cx="3937200" cy="684900"/>
          </a:xfrm>
          <a:prstGeom prst="rect">
            <a:avLst/>
          </a:prstGeom>
          <a:noFill/>
          <a:ln>
            <a:noFill/>
          </a:ln>
        </p:spPr>
        <p:txBody>
          <a:bodyPr anchorCtr="0" anchor="ctr" bIns="91425" lIns="36000" spcFirstLastPara="1" rIns="36000"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nl-NL" sz="1300" u="none" cap="none" strike="noStrike">
                <a:solidFill>
                  <a:schemeClr val="lt1"/>
                </a:solidFill>
                <a:latin typeface="Arial"/>
                <a:ea typeface="Arial"/>
                <a:cs typeface="Arial"/>
                <a:sym typeface="Arial"/>
              </a:rPr>
              <a:t>Movement towards prevention</a:t>
            </a:r>
            <a:endParaRPr b="0" i="0" sz="1600" u="none" cap="none" strike="noStrike">
              <a:solidFill>
                <a:schemeClr val="lt1"/>
              </a:solidFill>
              <a:latin typeface="Arial"/>
              <a:ea typeface="Arial"/>
              <a:cs typeface="Arial"/>
              <a:sym typeface="Arial"/>
            </a:endParaRPr>
          </a:p>
        </p:txBody>
      </p:sp>
      <p:sp>
        <p:nvSpPr>
          <p:cNvPr id="318" name="Google Shape;318;p15"/>
          <p:cNvSpPr txBox="1"/>
          <p:nvPr/>
        </p:nvSpPr>
        <p:spPr>
          <a:xfrm>
            <a:off x="7035735" y="3438060"/>
            <a:ext cx="3937200" cy="684900"/>
          </a:xfrm>
          <a:prstGeom prst="rect">
            <a:avLst/>
          </a:prstGeom>
          <a:noFill/>
          <a:ln>
            <a:noFill/>
          </a:ln>
        </p:spPr>
        <p:txBody>
          <a:bodyPr anchorCtr="0" anchor="ctr" bIns="91425" lIns="36000" spcFirstLastPara="1" rIns="36000"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nl-NL" sz="1300" u="none" cap="none" strike="noStrike">
                <a:solidFill>
                  <a:schemeClr val="lt1"/>
                </a:solidFill>
                <a:latin typeface="Arial"/>
                <a:ea typeface="Arial"/>
                <a:cs typeface="Arial"/>
                <a:sym typeface="Arial"/>
              </a:rPr>
              <a:t>Relational care</a:t>
            </a:r>
            <a:endParaRPr b="0" i="0" sz="1600" u="none" cap="none" strike="noStrike">
              <a:solidFill>
                <a:schemeClr val="lt1"/>
              </a:solidFill>
              <a:latin typeface="Arial"/>
              <a:ea typeface="Arial"/>
              <a:cs typeface="Arial"/>
              <a:sym typeface="Arial"/>
            </a:endParaRPr>
          </a:p>
        </p:txBody>
      </p:sp>
      <p:sp>
        <p:nvSpPr>
          <p:cNvPr id="319" name="Google Shape;319;p15"/>
          <p:cNvSpPr txBox="1"/>
          <p:nvPr/>
        </p:nvSpPr>
        <p:spPr>
          <a:xfrm>
            <a:off x="7035735" y="4143475"/>
            <a:ext cx="3937200" cy="684900"/>
          </a:xfrm>
          <a:prstGeom prst="rect">
            <a:avLst/>
          </a:prstGeom>
          <a:noFill/>
          <a:ln>
            <a:noFill/>
          </a:ln>
        </p:spPr>
        <p:txBody>
          <a:bodyPr anchorCtr="0" anchor="ctr" bIns="91425" lIns="36000" spcFirstLastPara="1" rIns="36000"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nl-NL" sz="1300" u="none" cap="none" strike="noStrike">
                <a:solidFill>
                  <a:schemeClr val="lt1"/>
                </a:solidFill>
                <a:latin typeface="Arial"/>
                <a:ea typeface="Arial"/>
                <a:cs typeface="Arial"/>
                <a:sym typeface="Arial"/>
              </a:rPr>
              <a:t>Focus on outcomes </a:t>
            </a:r>
            <a:endParaRPr b="0" i="0" sz="1600" u="none" cap="none" strike="noStrike">
              <a:solidFill>
                <a:schemeClr val="lt1"/>
              </a:solidFill>
              <a:latin typeface="Arial"/>
              <a:ea typeface="Arial"/>
              <a:cs typeface="Arial"/>
              <a:sym typeface="Arial"/>
            </a:endParaRPr>
          </a:p>
        </p:txBody>
      </p:sp>
      <p:sp>
        <p:nvSpPr>
          <p:cNvPr id="320" name="Google Shape;320;p15"/>
          <p:cNvSpPr txBox="1"/>
          <p:nvPr/>
        </p:nvSpPr>
        <p:spPr>
          <a:xfrm>
            <a:off x="7036050" y="4848875"/>
            <a:ext cx="4310700" cy="684900"/>
          </a:xfrm>
          <a:prstGeom prst="rect">
            <a:avLst/>
          </a:prstGeom>
          <a:noFill/>
          <a:ln>
            <a:noFill/>
          </a:ln>
        </p:spPr>
        <p:txBody>
          <a:bodyPr anchorCtr="0" anchor="ctr" bIns="91425" lIns="36000" spcFirstLastPara="1" rIns="36000"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nl-NL" sz="1300" u="none" cap="none" strike="noStrike">
                <a:solidFill>
                  <a:schemeClr val="lt1"/>
                </a:solidFill>
                <a:latin typeface="Arial"/>
                <a:ea typeface="Arial"/>
                <a:cs typeface="Arial"/>
                <a:sym typeface="Arial"/>
              </a:rPr>
              <a:t>Self-management/autonomy for professionals</a:t>
            </a:r>
            <a:endParaRPr b="0" i="0" sz="1600" u="none" cap="none" strike="noStrike">
              <a:solidFill>
                <a:schemeClr val="lt1"/>
              </a:solidFill>
              <a:latin typeface="Arial"/>
              <a:ea typeface="Arial"/>
              <a:cs typeface="Arial"/>
              <a:sym typeface="Arial"/>
            </a:endParaRPr>
          </a:p>
        </p:txBody>
      </p:sp>
      <p:sp>
        <p:nvSpPr>
          <p:cNvPr id="321" name="Google Shape;321;p15"/>
          <p:cNvSpPr txBox="1"/>
          <p:nvPr/>
        </p:nvSpPr>
        <p:spPr>
          <a:xfrm>
            <a:off x="7035735" y="2027232"/>
            <a:ext cx="4226100" cy="684900"/>
          </a:xfrm>
          <a:prstGeom prst="rect">
            <a:avLst/>
          </a:prstGeom>
          <a:noFill/>
          <a:ln>
            <a:noFill/>
          </a:ln>
        </p:spPr>
        <p:txBody>
          <a:bodyPr anchorCtr="0" anchor="ctr" bIns="91425" lIns="36000" spcFirstLastPara="1" rIns="36000"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nl-NL" sz="1300" u="none" cap="none" strike="noStrike">
                <a:solidFill>
                  <a:schemeClr val="lt1"/>
                </a:solidFill>
                <a:latin typeface="Arial"/>
                <a:ea typeface="Arial"/>
                <a:cs typeface="Arial"/>
                <a:sym typeface="Arial"/>
              </a:rPr>
              <a:t>Simplification by integration of care activities</a:t>
            </a:r>
            <a:endParaRPr b="0" i="0" sz="1600" u="none" cap="none" strike="noStrike">
              <a:solidFill>
                <a:schemeClr val="lt1"/>
              </a:solidFill>
              <a:latin typeface="Arial"/>
              <a:ea typeface="Arial"/>
              <a:cs typeface="Arial"/>
              <a:sym typeface="Arial"/>
            </a:endParaRPr>
          </a:p>
        </p:txBody>
      </p:sp>
      <p:sp>
        <p:nvSpPr>
          <p:cNvPr id="322" name="Google Shape;322;p15"/>
          <p:cNvSpPr txBox="1"/>
          <p:nvPr/>
        </p:nvSpPr>
        <p:spPr>
          <a:xfrm>
            <a:off x="362825" y="5554300"/>
            <a:ext cx="3949200" cy="684900"/>
          </a:xfrm>
          <a:prstGeom prst="rect">
            <a:avLst/>
          </a:prstGeom>
          <a:noFill/>
          <a:ln>
            <a:noFill/>
          </a:ln>
        </p:spPr>
        <p:txBody>
          <a:bodyPr anchorCtr="0" anchor="ctr" bIns="91425" lIns="36000" spcFirstLastPara="1" rIns="36000"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nl-NL" sz="1300" u="none" cap="none" strike="noStrike">
                <a:solidFill>
                  <a:schemeClr val="lt1"/>
                </a:solidFill>
                <a:latin typeface="Arial"/>
                <a:ea typeface="Arial"/>
                <a:cs typeface="Arial"/>
                <a:sym typeface="Arial"/>
              </a:rPr>
              <a:t>Focus on client-satisfaction</a:t>
            </a:r>
            <a:endParaRPr b="0" i="0" sz="1600" u="none" cap="none" strike="noStrike">
              <a:solidFill>
                <a:schemeClr val="lt1"/>
              </a:solidFill>
              <a:latin typeface="Arial"/>
              <a:ea typeface="Arial"/>
              <a:cs typeface="Arial"/>
              <a:sym typeface="Arial"/>
            </a:endParaRPr>
          </a:p>
        </p:txBody>
      </p:sp>
      <p:sp>
        <p:nvSpPr>
          <p:cNvPr id="323" name="Google Shape;323;p15"/>
          <p:cNvSpPr txBox="1"/>
          <p:nvPr/>
        </p:nvSpPr>
        <p:spPr>
          <a:xfrm>
            <a:off x="7036050" y="5554300"/>
            <a:ext cx="4835700" cy="684900"/>
          </a:xfrm>
          <a:prstGeom prst="rect">
            <a:avLst/>
          </a:prstGeom>
          <a:noFill/>
          <a:ln>
            <a:noFill/>
          </a:ln>
        </p:spPr>
        <p:txBody>
          <a:bodyPr anchorCtr="0" anchor="ctr" bIns="91425" lIns="36000" spcFirstLastPara="1" rIns="36000"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nl-NL" sz="1300" u="none" cap="none" strike="noStrike">
                <a:solidFill>
                  <a:schemeClr val="lt1"/>
                </a:solidFill>
                <a:latin typeface="Arial"/>
                <a:ea typeface="Arial"/>
                <a:cs typeface="Arial"/>
                <a:sym typeface="Arial"/>
              </a:rPr>
              <a:t>Increasing problem solving capacity client and network</a:t>
            </a:r>
            <a:endParaRPr b="0" i="0" sz="1600" u="none" cap="none" strike="noStrike">
              <a:solidFill>
                <a:schemeClr val="lt1"/>
              </a:solidFill>
              <a:latin typeface="Arial"/>
              <a:ea typeface="Arial"/>
              <a:cs typeface="Arial"/>
              <a:sym typeface="Arial"/>
            </a:endParaRPr>
          </a:p>
        </p:txBody>
      </p:sp>
      <p:sp>
        <p:nvSpPr>
          <p:cNvPr id="324" name="Google Shape;324;p15"/>
          <p:cNvSpPr/>
          <p:nvPr/>
        </p:nvSpPr>
        <p:spPr>
          <a:xfrm>
            <a:off x="4502637" y="5636776"/>
            <a:ext cx="1923900" cy="519600"/>
          </a:xfrm>
          <a:prstGeom prst="rightArrow">
            <a:avLst>
              <a:gd fmla="val 50000" name="adj1"/>
              <a:gd fmla="val 50000" name="adj2"/>
            </a:avLst>
          </a:prstGeom>
          <a:gradFill>
            <a:gsLst>
              <a:gs pos="0">
                <a:srgbClr val="F7F9F9"/>
              </a:gs>
              <a:gs pos="17000">
                <a:srgbClr val="F7F9F9"/>
              </a:gs>
              <a:gs pos="68000">
                <a:srgbClr val="C1CCD1"/>
              </a:gs>
              <a:gs pos="78000">
                <a:srgbClr val="C1CCD1"/>
              </a:gs>
              <a:gs pos="83900">
                <a:srgbClr val="C3CED3"/>
              </a:gs>
              <a:gs pos="100000">
                <a:srgbClr val="D6DDE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25" name="Google Shape;325;p15"/>
          <p:cNvSpPr txBox="1"/>
          <p:nvPr/>
        </p:nvSpPr>
        <p:spPr>
          <a:xfrm>
            <a:off x="7078500" y="915850"/>
            <a:ext cx="3215700" cy="425400"/>
          </a:xfrm>
          <a:prstGeom prst="rect">
            <a:avLst/>
          </a:prstGeom>
          <a:noFill/>
          <a:ln>
            <a:noFill/>
          </a:ln>
        </p:spPr>
        <p:txBody>
          <a:bodyPr anchorCtr="0" anchor="ctr" bIns="91425" lIns="36000" spcFirstLastPara="1" rIns="36000" wrap="square" tIns="91425">
            <a:noAutofit/>
          </a:bodyPr>
          <a:lstStyle/>
          <a:p>
            <a:pPr indent="0" lvl="0" marL="0" marR="0" rtl="0" algn="l">
              <a:lnSpc>
                <a:spcPct val="115000"/>
              </a:lnSpc>
              <a:spcBef>
                <a:spcPts val="0"/>
              </a:spcBef>
              <a:spcAft>
                <a:spcPts val="0"/>
              </a:spcAft>
              <a:buClr>
                <a:srgbClr val="000000"/>
              </a:buClr>
              <a:buSzPts val="1400"/>
              <a:buFont typeface="Arial"/>
              <a:buNone/>
            </a:pPr>
            <a:r>
              <a:rPr b="1" i="1" lang="nl-NL" sz="1600" u="none" cap="none" strike="noStrike">
                <a:solidFill>
                  <a:schemeClr val="lt1"/>
                </a:solidFill>
                <a:latin typeface="Arial"/>
                <a:ea typeface="Arial"/>
                <a:cs typeface="Arial"/>
                <a:sym typeface="Arial"/>
              </a:rPr>
              <a:t>…towards social care </a:t>
            </a:r>
            <a:endParaRPr b="0" i="0" sz="1600" u="none" cap="none" strike="noStrike">
              <a:solidFill>
                <a:schemeClr val="lt1"/>
              </a:solidFill>
              <a:latin typeface="Arial"/>
              <a:ea typeface="Arial"/>
              <a:cs typeface="Arial"/>
              <a:sym typeface="Arial"/>
            </a:endParaRPr>
          </a:p>
        </p:txBody>
      </p:sp>
      <p:cxnSp>
        <p:nvCxnSpPr>
          <p:cNvPr id="326" name="Google Shape;326;p15"/>
          <p:cNvCxnSpPr/>
          <p:nvPr/>
        </p:nvCxnSpPr>
        <p:spPr>
          <a:xfrm flipH="1" rot="10800000">
            <a:off x="362825" y="1335664"/>
            <a:ext cx="3996900" cy="15600"/>
          </a:xfrm>
          <a:prstGeom prst="straightConnector1">
            <a:avLst/>
          </a:prstGeom>
          <a:noFill/>
          <a:ln cap="flat" cmpd="sng" w="28575">
            <a:solidFill>
              <a:schemeClr val="lt2"/>
            </a:solidFill>
            <a:prstDash val="solid"/>
            <a:round/>
            <a:headEnd len="sm" w="sm" type="none"/>
            <a:tailEnd len="sm" w="sm" type="none"/>
          </a:ln>
        </p:spPr>
      </p:cxnSp>
      <p:cxnSp>
        <p:nvCxnSpPr>
          <p:cNvPr id="327" name="Google Shape;327;p15"/>
          <p:cNvCxnSpPr/>
          <p:nvPr/>
        </p:nvCxnSpPr>
        <p:spPr>
          <a:xfrm flipH="1" rot="10800000">
            <a:off x="7078500" y="1345075"/>
            <a:ext cx="2127300" cy="9600"/>
          </a:xfrm>
          <a:prstGeom prst="straightConnector1">
            <a:avLst/>
          </a:prstGeom>
          <a:noFill/>
          <a:ln cap="flat" cmpd="sng" w="28575">
            <a:solidFill>
              <a:schemeClr val="lt2"/>
            </a:solidFill>
            <a:prstDash val="solid"/>
            <a:round/>
            <a:headEnd len="sm" w="sm" type="none"/>
            <a:tailEnd len="sm" w="sm" type="none"/>
          </a:ln>
        </p:spPr>
      </p:cxnSp>
      <p:sp>
        <p:nvSpPr>
          <p:cNvPr id="328" name="Google Shape;328;p15"/>
          <p:cNvSpPr/>
          <p:nvPr/>
        </p:nvSpPr>
        <p:spPr>
          <a:xfrm>
            <a:off x="4502637" y="3514252"/>
            <a:ext cx="1923900" cy="519600"/>
          </a:xfrm>
          <a:prstGeom prst="rightArrow">
            <a:avLst>
              <a:gd fmla="val 50000" name="adj1"/>
              <a:gd fmla="val 50000" name="adj2"/>
            </a:avLst>
          </a:prstGeom>
          <a:gradFill>
            <a:gsLst>
              <a:gs pos="0">
                <a:srgbClr val="F7F9F9"/>
              </a:gs>
              <a:gs pos="12000">
                <a:srgbClr val="F7F9F9"/>
              </a:gs>
              <a:gs pos="68000">
                <a:srgbClr val="C1CCD1"/>
              </a:gs>
              <a:gs pos="78000">
                <a:srgbClr val="C1CCD1"/>
              </a:gs>
              <a:gs pos="83900">
                <a:srgbClr val="C3CED3"/>
              </a:gs>
              <a:gs pos="100000">
                <a:srgbClr val="D6DDE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
          <p:cNvPicPr preferRelativeResize="0"/>
          <p:nvPr/>
        </p:nvPicPr>
        <p:blipFill rotWithShape="1">
          <a:blip r:embed="rId3">
            <a:alphaModFix/>
          </a:blip>
          <a:srcRect b="22484" l="0" r="0" t="10869"/>
          <a:stretch/>
        </p:blipFill>
        <p:spPr>
          <a:xfrm>
            <a:off x="0" y="883375"/>
            <a:ext cx="12192000" cy="5415825"/>
          </a:xfrm>
          <a:prstGeom prst="rect">
            <a:avLst/>
          </a:prstGeom>
          <a:noFill/>
          <a:ln>
            <a:noFill/>
          </a:ln>
        </p:spPr>
      </p:pic>
      <p:grpSp>
        <p:nvGrpSpPr>
          <p:cNvPr id="129" name="Google Shape;129;p2"/>
          <p:cNvGrpSpPr/>
          <p:nvPr/>
        </p:nvGrpSpPr>
        <p:grpSpPr>
          <a:xfrm>
            <a:off x="1373650" y="1179375"/>
            <a:ext cx="2500800" cy="2238900"/>
            <a:chOff x="188800" y="1598500"/>
            <a:chExt cx="2500800" cy="2238900"/>
          </a:xfrm>
        </p:grpSpPr>
        <p:sp>
          <p:nvSpPr>
            <p:cNvPr id="130" name="Google Shape;130;p2"/>
            <p:cNvSpPr/>
            <p:nvPr/>
          </p:nvSpPr>
          <p:spPr>
            <a:xfrm>
              <a:off x="188800" y="1598500"/>
              <a:ext cx="2500800" cy="2238900"/>
            </a:xfrm>
            <a:prstGeom prst="rect">
              <a:avLst/>
            </a:prstGeom>
            <a:solidFill>
              <a:srgbClr val="0070B9"/>
            </a:solid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nl-NL" sz="1600" u="none" cap="none" strike="noStrike">
                  <a:solidFill>
                    <a:srgbClr val="FFFFFF"/>
                  </a:solidFill>
                  <a:latin typeface="Arial"/>
                  <a:ea typeface="Arial"/>
                  <a:cs typeface="Arial"/>
                  <a:sym typeface="Arial"/>
                </a:rPr>
                <a:t>social healthcare</a:t>
              </a:r>
              <a:endParaRPr b="0" i="0" sz="1600" u="none" cap="none" strike="noStrike">
                <a:solidFill>
                  <a:srgbClr val="FFFFFF"/>
                </a:solidFill>
                <a:latin typeface="Arial"/>
                <a:ea typeface="Arial"/>
                <a:cs typeface="Arial"/>
                <a:sym typeface="Arial"/>
              </a:endParaRPr>
            </a:p>
          </p:txBody>
        </p:sp>
        <p:pic>
          <p:nvPicPr>
            <p:cNvPr descr="Afbeelding11.png" id="131" name="Google Shape;131;p2"/>
            <p:cNvPicPr preferRelativeResize="0"/>
            <p:nvPr/>
          </p:nvPicPr>
          <p:blipFill rotWithShape="1">
            <a:blip r:embed="rId4">
              <a:alphaModFix/>
            </a:blip>
            <a:srcRect b="0" l="0" r="0" t="0"/>
            <a:stretch/>
          </p:blipFill>
          <p:spPr>
            <a:xfrm>
              <a:off x="781590" y="1904361"/>
              <a:ext cx="1315225" cy="1177350"/>
            </a:xfrm>
            <a:prstGeom prst="rect">
              <a:avLst/>
            </a:prstGeom>
            <a:noFill/>
            <a:ln>
              <a:noFill/>
            </a:ln>
          </p:spPr>
        </p:pic>
      </p:grpSp>
      <p:grpSp>
        <p:nvGrpSpPr>
          <p:cNvPr id="132" name="Google Shape;132;p2"/>
          <p:cNvGrpSpPr/>
          <p:nvPr/>
        </p:nvGrpSpPr>
        <p:grpSpPr>
          <a:xfrm>
            <a:off x="4861725" y="1179363"/>
            <a:ext cx="2500800" cy="2238900"/>
            <a:chOff x="2926250" y="1598500"/>
            <a:chExt cx="2500800" cy="2238900"/>
          </a:xfrm>
        </p:grpSpPr>
        <p:sp>
          <p:nvSpPr>
            <p:cNvPr id="133" name="Google Shape;133;p2"/>
            <p:cNvSpPr/>
            <p:nvPr/>
          </p:nvSpPr>
          <p:spPr>
            <a:xfrm>
              <a:off x="2926250" y="1598500"/>
              <a:ext cx="2500800" cy="2238900"/>
            </a:xfrm>
            <a:prstGeom prst="rect">
              <a:avLst/>
            </a:prstGeom>
            <a:solidFill>
              <a:srgbClr val="0070BA"/>
            </a:solid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nl-NL" sz="1600" u="none" cap="none" strike="noStrike">
                  <a:solidFill>
                    <a:srgbClr val="FFFFFF"/>
                  </a:solidFill>
                  <a:latin typeface="Arial"/>
                  <a:ea typeface="Arial"/>
                  <a:cs typeface="Arial"/>
                  <a:sym typeface="Arial"/>
                </a:rPr>
                <a:t>focus on relationships</a:t>
              </a:r>
              <a:endParaRPr b="0" i="0" sz="1600" u="none" cap="none" strike="noStrike">
                <a:solidFill>
                  <a:srgbClr val="FFFFFF"/>
                </a:solidFill>
                <a:latin typeface="Arial"/>
                <a:ea typeface="Arial"/>
                <a:cs typeface="Arial"/>
                <a:sym typeface="Arial"/>
              </a:endParaRPr>
            </a:p>
          </p:txBody>
        </p:sp>
        <p:pic>
          <p:nvPicPr>
            <p:cNvPr descr="Afbeelding12.png" id="134" name="Google Shape;134;p2"/>
            <p:cNvPicPr preferRelativeResize="0"/>
            <p:nvPr/>
          </p:nvPicPr>
          <p:blipFill rotWithShape="1">
            <a:blip r:embed="rId5">
              <a:alphaModFix/>
            </a:blip>
            <a:srcRect b="0" l="0" r="0" t="0"/>
            <a:stretch/>
          </p:blipFill>
          <p:spPr>
            <a:xfrm>
              <a:off x="3476349" y="1874224"/>
              <a:ext cx="1400600" cy="1250350"/>
            </a:xfrm>
            <a:prstGeom prst="rect">
              <a:avLst/>
            </a:prstGeom>
            <a:noFill/>
            <a:ln>
              <a:noFill/>
            </a:ln>
          </p:spPr>
        </p:pic>
      </p:grpSp>
      <p:grpSp>
        <p:nvGrpSpPr>
          <p:cNvPr id="135" name="Google Shape;135;p2"/>
          <p:cNvGrpSpPr/>
          <p:nvPr/>
        </p:nvGrpSpPr>
        <p:grpSpPr>
          <a:xfrm>
            <a:off x="8223200" y="1179375"/>
            <a:ext cx="2500800" cy="2238900"/>
            <a:chOff x="6211150" y="1598500"/>
            <a:chExt cx="2500800" cy="2238900"/>
          </a:xfrm>
        </p:grpSpPr>
        <p:sp>
          <p:nvSpPr>
            <p:cNvPr id="136" name="Google Shape;136;p2"/>
            <p:cNvSpPr/>
            <p:nvPr/>
          </p:nvSpPr>
          <p:spPr>
            <a:xfrm>
              <a:off x="6211150" y="1598500"/>
              <a:ext cx="2500800" cy="2238900"/>
            </a:xfrm>
            <a:prstGeom prst="rect">
              <a:avLst/>
            </a:prstGeom>
            <a:solidFill>
              <a:srgbClr val="0070BA"/>
            </a:solid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nl-NL" sz="1600" u="none" cap="none" strike="noStrike">
                  <a:solidFill>
                    <a:srgbClr val="FFFFFF"/>
                  </a:solidFill>
                  <a:latin typeface="Arial"/>
                  <a:ea typeface="Arial"/>
                  <a:cs typeface="Arial"/>
                  <a:sym typeface="Arial"/>
                </a:rPr>
                <a:t>solutions instead of indications</a:t>
              </a:r>
              <a:endParaRPr b="0" i="0" sz="1600" u="none" cap="none" strike="noStrike">
                <a:solidFill>
                  <a:srgbClr val="FFFFFF"/>
                </a:solidFill>
                <a:latin typeface="Arial"/>
                <a:ea typeface="Arial"/>
                <a:cs typeface="Arial"/>
                <a:sym typeface="Arial"/>
              </a:endParaRPr>
            </a:p>
          </p:txBody>
        </p:sp>
        <p:pic>
          <p:nvPicPr>
            <p:cNvPr descr="Afbeelding13.png" id="137" name="Google Shape;137;p2"/>
            <p:cNvPicPr preferRelativeResize="0"/>
            <p:nvPr/>
          </p:nvPicPr>
          <p:blipFill rotWithShape="1">
            <a:blip r:embed="rId6">
              <a:alphaModFix/>
            </a:blip>
            <a:srcRect b="0" l="0" r="0" t="0"/>
            <a:stretch/>
          </p:blipFill>
          <p:spPr>
            <a:xfrm>
              <a:off x="6838869" y="1848644"/>
              <a:ext cx="1245375" cy="1091625"/>
            </a:xfrm>
            <a:prstGeom prst="rect">
              <a:avLst/>
            </a:prstGeom>
            <a:noFill/>
            <a:ln>
              <a:noFill/>
            </a:ln>
          </p:spPr>
        </p:pic>
      </p:grpSp>
      <p:grpSp>
        <p:nvGrpSpPr>
          <p:cNvPr id="138" name="Google Shape;138;p2"/>
          <p:cNvGrpSpPr/>
          <p:nvPr/>
        </p:nvGrpSpPr>
        <p:grpSpPr>
          <a:xfrm>
            <a:off x="1373650" y="3821475"/>
            <a:ext cx="2500800" cy="2238900"/>
            <a:chOff x="289625" y="4171900"/>
            <a:chExt cx="2500800" cy="2238900"/>
          </a:xfrm>
        </p:grpSpPr>
        <p:sp>
          <p:nvSpPr>
            <p:cNvPr id="139" name="Google Shape;139;p2"/>
            <p:cNvSpPr/>
            <p:nvPr/>
          </p:nvSpPr>
          <p:spPr>
            <a:xfrm>
              <a:off x="289625" y="4171900"/>
              <a:ext cx="2500800" cy="2238900"/>
            </a:xfrm>
            <a:prstGeom prst="rect">
              <a:avLst/>
            </a:prstGeom>
            <a:solidFill>
              <a:srgbClr val="0070BA"/>
            </a:solid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nl-NL" sz="1600" u="none" cap="none" strike="noStrike">
                  <a:solidFill>
                    <a:srgbClr val="FFFFFF"/>
                  </a:solidFill>
                  <a:latin typeface="Arial"/>
                  <a:ea typeface="Arial"/>
                  <a:cs typeface="Arial"/>
                  <a:sym typeface="Arial"/>
                </a:rPr>
                <a:t>separated care and back office processes</a:t>
              </a:r>
              <a:endParaRPr b="0" i="0" sz="1600" u="none" cap="none" strike="noStrike">
                <a:solidFill>
                  <a:srgbClr val="FFFFFF"/>
                </a:solidFill>
                <a:latin typeface="Arial"/>
                <a:ea typeface="Arial"/>
                <a:cs typeface="Arial"/>
                <a:sym typeface="Arial"/>
              </a:endParaRPr>
            </a:p>
          </p:txBody>
        </p:sp>
        <p:pic>
          <p:nvPicPr>
            <p:cNvPr descr="Afbeelding14.png" id="140" name="Google Shape;140;p2"/>
            <p:cNvPicPr preferRelativeResize="0"/>
            <p:nvPr/>
          </p:nvPicPr>
          <p:blipFill rotWithShape="1">
            <a:blip r:embed="rId7">
              <a:alphaModFix/>
            </a:blip>
            <a:srcRect b="0" l="0" r="0" t="0"/>
            <a:stretch/>
          </p:blipFill>
          <p:spPr>
            <a:xfrm>
              <a:off x="882414" y="4513275"/>
              <a:ext cx="1315225" cy="1131597"/>
            </a:xfrm>
            <a:prstGeom prst="rect">
              <a:avLst/>
            </a:prstGeom>
            <a:noFill/>
            <a:ln>
              <a:noFill/>
            </a:ln>
          </p:spPr>
        </p:pic>
      </p:grpSp>
      <p:grpSp>
        <p:nvGrpSpPr>
          <p:cNvPr id="141" name="Google Shape;141;p2"/>
          <p:cNvGrpSpPr/>
          <p:nvPr/>
        </p:nvGrpSpPr>
        <p:grpSpPr>
          <a:xfrm>
            <a:off x="4798425" y="3821475"/>
            <a:ext cx="2500800" cy="2238900"/>
            <a:chOff x="3548725" y="4309325"/>
            <a:chExt cx="2500800" cy="2238900"/>
          </a:xfrm>
        </p:grpSpPr>
        <p:sp>
          <p:nvSpPr>
            <p:cNvPr id="142" name="Google Shape;142;p2"/>
            <p:cNvSpPr/>
            <p:nvPr/>
          </p:nvSpPr>
          <p:spPr>
            <a:xfrm>
              <a:off x="3548725" y="4309325"/>
              <a:ext cx="2500800" cy="2238900"/>
            </a:xfrm>
            <a:prstGeom prst="rect">
              <a:avLst/>
            </a:prstGeom>
            <a:solidFill>
              <a:srgbClr val="0070BA"/>
            </a:solid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chemeClr val="dk1"/>
                </a:buClr>
                <a:buSzPts val="1530"/>
                <a:buFont typeface="Arial"/>
                <a:buNone/>
              </a:pPr>
              <a:r>
                <a:rPr b="0" i="0" lang="nl-NL" sz="1400" u="none" cap="none" strike="noStrike">
                  <a:solidFill>
                    <a:schemeClr val="lt1"/>
                  </a:solidFill>
                  <a:latin typeface="Arial"/>
                  <a:ea typeface="Arial"/>
                  <a:cs typeface="Arial"/>
                  <a:sym typeface="Arial"/>
                </a:rPr>
                <a:t>buurtzorgweb- and square, knowledge, information, communication</a:t>
              </a:r>
              <a:endParaRPr b="0" i="0" sz="1400" u="none" cap="none" strike="noStrike">
                <a:solidFill>
                  <a:srgbClr val="FFFFFF"/>
                </a:solidFill>
                <a:latin typeface="Arial"/>
                <a:ea typeface="Arial"/>
                <a:cs typeface="Arial"/>
                <a:sym typeface="Arial"/>
              </a:endParaRPr>
            </a:p>
          </p:txBody>
        </p:sp>
        <p:pic>
          <p:nvPicPr>
            <p:cNvPr descr="Afbeelding15.png" id="143" name="Google Shape;143;p2"/>
            <p:cNvPicPr preferRelativeResize="0"/>
            <p:nvPr/>
          </p:nvPicPr>
          <p:blipFill rotWithShape="1">
            <a:blip r:embed="rId8">
              <a:alphaModFix/>
            </a:blip>
            <a:srcRect b="0" l="0" r="0" t="0"/>
            <a:stretch/>
          </p:blipFill>
          <p:spPr>
            <a:xfrm>
              <a:off x="4141501" y="4513274"/>
              <a:ext cx="1315225" cy="1179161"/>
            </a:xfrm>
            <a:prstGeom prst="rect">
              <a:avLst/>
            </a:prstGeom>
            <a:noFill/>
            <a:ln>
              <a:noFill/>
            </a:ln>
          </p:spPr>
        </p:pic>
      </p:grpSp>
      <p:grpSp>
        <p:nvGrpSpPr>
          <p:cNvPr id="144" name="Google Shape;144;p2"/>
          <p:cNvGrpSpPr/>
          <p:nvPr/>
        </p:nvGrpSpPr>
        <p:grpSpPr>
          <a:xfrm>
            <a:off x="8223200" y="3821475"/>
            <a:ext cx="2500800" cy="2238900"/>
            <a:chOff x="7168825" y="4513275"/>
            <a:chExt cx="2500800" cy="2238900"/>
          </a:xfrm>
        </p:grpSpPr>
        <p:sp>
          <p:nvSpPr>
            <p:cNvPr id="145" name="Google Shape;145;p2"/>
            <p:cNvSpPr/>
            <p:nvPr/>
          </p:nvSpPr>
          <p:spPr>
            <a:xfrm>
              <a:off x="7168825" y="4513275"/>
              <a:ext cx="2500800" cy="2238900"/>
            </a:xfrm>
            <a:prstGeom prst="rect">
              <a:avLst/>
            </a:prstGeom>
            <a:solidFill>
              <a:srgbClr val="0070BA"/>
            </a:solid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600"/>
                <a:buFont typeface="Arial"/>
                <a:buNone/>
              </a:pPr>
              <a:r>
                <a:rPr b="0" i="0" lang="nl-NL" sz="1600" u="none" cap="none" strike="noStrike">
                  <a:solidFill>
                    <a:schemeClr val="lt1"/>
                  </a:solidFill>
                  <a:latin typeface="Arial"/>
                  <a:ea typeface="Arial"/>
                  <a:cs typeface="Arial"/>
                  <a:sym typeface="Arial"/>
                </a:rPr>
                <a:t>scale of the neighborhood</a:t>
              </a:r>
              <a:endParaRPr b="0" i="0" sz="1600" u="none" cap="none" strike="noStrike">
                <a:solidFill>
                  <a:srgbClr val="FFFFFF"/>
                </a:solidFill>
                <a:latin typeface="Arial"/>
                <a:ea typeface="Arial"/>
                <a:cs typeface="Arial"/>
                <a:sym typeface="Arial"/>
              </a:endParaRPr>
            </a:p>
          </p:txBody>
        </p:sp>
        <p:pic>
          <p:nvPicPr>
            <p:cNvPr descr="Afbeelding16.png" id="146" name="Google Shape;146;p2"/>
            <p:cNvPicPr preferRelativeResize="0"/>
            <p:nvPr/>
          </p:nvPicPr>
          <p:blipFill rotWithShape="1">
            <a:blip r:embed="rId9">
              <a:alphaModFix/>
            </a:blip>
            <a:srcRect b="0" l="0" r="0" t="0"/>
            <a:stretch/>
          </p:blipFill>
          <p:spPr>
            <a:xfrm>
              <a:off x="7796540" y="4737587"/>
              <a:ext cx="1245375" cy="1107536"/>
            </a:xfrm>
            <a:prstGeom prst="rect">
              <a:avLst/>
            </a:prstGeom>
            <a:noFill/>
            <a:ln>
              <a:noFill/>
            </a:ln>
          </p:spPr>
        </p:pic>
      </p:grpSp>
      <p:sp>
        <p:nvSpPr>
          <p:cNvPr id="147" name="Google Shape;147;p2"/>
          <p:cNvSpPr txBox="1"/>
          <p:nvPr>
            <p:ph type="title"/>
          </p:nvPr>
        </p:nvSpPr>
        <p:spPr>
          <a:xfrm>
            <a:off x="74525" y="42600"/>
            <a:ext cx="12049500" cy="811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nl-NL"/>
              <a:t>BUURTZORG 	QUICKSCAN</a:t>
            </a:r>
            <a:endParaRPr/>
          </a:p>
        </p:txBody>
      </p:sp>
      <p:sp>
        <p:nvSpPr>
          <p:cNvPr id="148" name="Google Shape;148;p2"/>
          <p:cNvSpPr txBox="1"/>
          <p:nvPr/>
        </p:nvSpPr>
        <p:spPr>
          <a:xfrm>
            <a:off x="0" y="6437100"/>
            <a:ext cx="3519300" cy="420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nl-NL" sz="800" u="none" cap="none" strike="noStrike">
                <a:solidFill>
                  <a:srgbClr val="0075B4"/>
                </a:solidFill>
                <a:latin typeface="Arial"/>
                <a:ea typeface="Arial"/>
                <a:cs typeface="Arial"/>
                <a:sym typeface="Arial"/>
              </a:rPr>
              <a:t>© 2010 Buurtzorg International Holding BV - All Rights Reserved</a:t>
            </a:r>
            <a:endParaRPr b="0" i="0" sz="800" u="none" cap="none" strike="noStrike">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B5"/>
        </a:solidFill>
      </p:bgPr>
    </p:bg>
    <p:spTree>
      <p:nvGrpSpPr>
        <p:cNvPr id="152" name="Shape 152"/>
        <p:cNvGrpSpPr/>
        <p:nvPr/>
      </p:nvGrpSpPr>
      <p:grpSpPr>
        <a:xfrm>
          <a:off x="0" y="0"/>
          <a:ext cx="0" cy="0"/>
          <a:chOff x="0" y="0"/>
          <a:chExt cx="0" cy="0"/>
        </a:xfrm>
      </p:grpSpPr>
      <p:sp>
        <p:nvSpPr>
          <p:cNvPr id="153" name="Google Shape;153;p3"/>
          <p:cNvSpPr txBox="1"/>
          <p:nvPr>
            <p:ph idx="1" type="body"/>
          </p:nvPr>
        </p:nvSpPr>
        <p:spPr>
          <a:xfrm>
            <a:off x="258775" y="1090025"/>
            <a:ext cx="6465000" cy="5213100"/>
          </a:xfrm>
          <a:prstGeom prst="rect">
            <a:avLst/>
          </a:prstGeom>
          <a:noFill/>
          <a:ln>
            <a:noFill/>
          </a:ln>
        </p:spPr>
        <p:txBody>
          <a:bodyPr anchorCtr="0" anchor="t" bIns="45700" lIns="91425" spcFirstLastPara="1" rIns="91425" wrap="square" tIns="45700">
            <a:noAutofit/>
          </a:bodyPr>
          <a:lstStyle/>
          <a:p>
            <a:pPr indent="-438150" lvl="0" marL="457200" marR="0" rtl="0" algn="l">
              <a:lnSpc>
                <a:spcPct val="90000"/>
              </a:lnSpc>
              <a:spcBef>
                <a:spcPts val="1000"/>
              </a:spcBef>
              <a:spcAft>
                <a:spcPts val="0"/>
              </a:spcAft>
              <a:buClr>
                <a:srgbClr val="FFFFFF"/>
              </a:buClr>
              <a:buSzPts val="2500"/>
              <a:buFont typeface="Arial"/>
              <a:buChar char="•"/>
            </a:pPr>
            <a:r>
              <a:rPr lang="nl-NL"/>
              <a:t>Starting an organization and care delivery model for community care with:</a:t>
            </a:r>
            <a:endParaRPr/>
          </a:p>
          <a:p>
            <a:pPr indent="-457200" lvl="0" marL="457200" rtl="0" algn="l">
              <a:lnSpc>
                <a:spcPct val="90000"/>
              </a:lnSpc>
              <a:spcBef>
                <a:spcPts val="1000"/>
              </a:spcBef>
              <a:spcAft>
                <a:spcPts val="0"/>
              </a:spcAft>
              <a:buSzPts val="2800"/>
              <a:buChar char="•"/>
            </a:pPr>
            <a:r>
              <a:rPr b="1" lang="nl-NL"/>
              <a:t>independent teams </a:t>
            </a:r>
            <a:r>
              <a:rPr lang="nl-NL"/>
              <a:t>up to 12 nurses </a:t>
            </a:r>
            <a:endParaRPr/>
          </a:p>
          <a:p>
            <a:pPr indent="-457200" lvl="0" marL="457200" rtl="0" algn="l">
              <a:lnSpc>
                <a:spcPct val="90000"/>
              </a:lnSpc>
              <a:spcBef>
                <a:spcPts val="1000"/>
              </a:spcBef>
              <a:spcAft>
                <a:spcPts val="0"/>
              </a:spcAft>
              <a:buSzPts val="2800"/>
              <a:buChar char="•"/>
            </a:pPr>
            <a:r>
              <a:rPr lang="nl-NL"/>
              <a:t>Working in a neighborhood of 5.000-10.000 people</a:t>
            </a:r>
            <a:endParaRPr/>
          </a:p>
          <a:p>
            <a:pPr indent="-457200" lvl="0" marL="457200" rtl="0" algn="l">
              <a:lnSpc>
                <a:spcPct val="90000"/>
              </a:lnSpc>
              <a:spcBef>
                <a:spcPts val="1000"/>
              </a:spcBef>
              <a:spcAft>
                <a:spcPts val="0"/>
              </a:spcAft>
              <a:buSzPts val="2800"/>
              <a:buChar char="•"/>
            </a:pPr>
            <a:r>
              <a:rPr lang="nl-NL"/>
              <a:t>Teams responsible for the organization and the </a:t>
            </a:r>
            <a:r>
              <a:rPr b="1" lang="nl-NL"/>
              <a:t>complete process</a:t>
            </a:r>
            <a:endParaRPr>
              <a:solidFill>
                <a:srgbClr val="FFFFFF"/>
              </a:solidFill>
            </a:endParaRPr>
          </a:p>
        </p:txBody>
      </p:sp>
      <p:pic>
        <p:nvPicPr>
          <p:cNvPr descr="N-71197 oirschotse wijkzuster.jpg" id="154" name="Google Shape;154;p3"/>
          <p:cNvPicPr preferRelativeResize="0"/>
          <p:nvPr/>
        </p:nvPicPr>
        <p:blipFill rotWithShape="1">
          <a:blip r:embed="rId3">
            <a:alphaModFix/>
          </a:blip>
          <a:srcRect b="0" l="0" r="0" t="0"/>
          <a:stretch/>
        </p:blipFill>
        <p:spPr>
          <a:xfrm>
            <a:off x="7277354" y="2217176"/>
            <a:ext cx="4587275" cy="2958800"/>
          </a:xfrm>
          <a:prstGeom prst="rect">
            <a:avLst/>
          </a:prstGeom>
          <a:noFill/>
          <a:ln cap="sq" cmpd="sng" w="76200">
            <a:solidFill>
              <a:srgbClr val="FFFFFF"/>
            </a:solidFill>
            <a:prstDash val="solid"/>
            <a:miter lim="8000"/>
            <a:headEnd len="sm" w="sm" type="none"/>
            <a:tailEnd len="sm" w="sm" type="none"/>
          </a:ln>
        </p:spPr>
      </p:pic>
      <p:sp>
        <p:nvSpPr>
          <p:cNvPr id="155" name="Google Shape;155;p3"/>
          <p:cNvSpPr txBox="1"/>
          <p:nvPr>
            <p:ph type="title"/>
          </p:nvPr>
        </p:nvSpPr>
        <p:spPr>
          <a:xfrm>
            <a:off x="74525" y="42600"/>
            <a:ext cx="12049500" cy="811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nl-NL"/>
              <a:t>START 2007</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4"/>
          <p:cNvSpPr txBox="1"/>
          <p:nvPr>
            <p:ph type="title"/>
          </p:nvPr>
        </p:nvSpPr>
        <p:spPr>
          <a:xfrm>
            <a:off x="304800" y="42600"/>
            <a:ext cx="11819100" cy="811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nl-NL"/>
              <a:t>BUURTZORG 2007 - NOW</a:t>
            </a:r>
            <a:endParaRPr/>
          </a:p>
        </p:txBody>
      </p:sp>
      <p:pic>
        <p:nvPicPr>
          <p:cNvPr id="162" name="Google Shape;162;p4"/>
          <p:cNvPicPr preferRelativeResize="0"/>
          <p:nvPr/>
        </p:nvPicPr>
        <p:blipFill rotWithShape="1">
          <a:blip r:embed="rId3">
            <a:alphaModFix/>
          </a:blip>
          <a:srcRect b="0" l="0" r="0" t="0"/>
          <a:stretch/>
        </p:blipFill>
        <p:spPr>
          <a:xfrm>
            <a:off x="285750" y="2037121"/>
            <a:ext cx="3838926" cy="1723190"/>
          </a:xfrm>
          <a:prstGeom prst="rect">
            <a:avLst/>
          </a:prstGeom>
          <a:noFill/>
          <a:ln>
            <a:noFill/>
          </a:ln>
        </p:spPr>
      </p:pic>
      <p:sp>
        <p:nvSpPr>
          <p:cNvPr id="163" name="Google Shape;163;p4"/>
          <p:cNvSpPr txBox="1"/>
          <p:nvPr/>
        </p:nvSpPr>
        <p:spPr>
          <a:xfrm>
            <a:off x="375600" y="1075075"/>
            <a:ext cx="1605600" cy="51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nl-NL" sz="2800" u="none" cap="none" strike="noStrike">
                <a:solidFill>
                  <a:schemeClr val="lt1"/>
                </a:solidFill>
                <a:latin typeface="Arial"/>
                <a:ea typeface="Arial"/>
                <a:cs typeface="Arial"/>
                <a:sym typeface="Arial"/>
              </a:rPr>
              <a:t>TEAMS</a:t>
            </a:r>
            <a:endParaRPr b="0" i="0" sz="1000" u="none" cap="none" strike="noStrike">
              <a:solidFill>
                <a:srgbClr val="000000"/>
              </a:solidFill>
              <a:latin typeface="Arial"/>
              <a:ea typeface="Arial"/>
              <a:cs typeface="Arial"/>
              <a:sym typeface="Arial"/>
            </a:endParaRPr>
          </a:p>
        </p:txBody>
      </p:sp>
      <p:sp>
        <p:nvSpPr>
          <p:cNvPr id="164" name="Google Shape;164;p4"/>
          <p:cNvSpPr txBox="1"/>
          <p:nvPr/>
        </p:nvSpPr>
        <p:spPr>
          <a:xfrm>
            <a:off x="4329300" y="1066800"/>
            <a:ext cx="3062100" cy="47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nl-NL" sz="2800" u="none" cap="none" strike="noStrike">
                <a:solidFill>
                  <a:schemeClr val="lt1"/>
                </a:solidFill>
                <a:latin typeface="Arial"/>
                <a:ea typeface="Arial"/>
                <a:cs typeface="Arial"/>
                <a:sym typeface="Arial"/>
              </a:rPr>
              <a:t>NURSES</a:t>
            </a:r>
            <a:endParaRPr b="0" i="0" sz="1000" u="none" cap="none" strike="noStrike">
              <a:solidFill>
                <a:srgbClr val="000000"/>
              </a:solidFill>
              <a:latin typeface="Arial"/>
              <a:ea typeface="Arial"/>
              <a:cs typeface="Arial"/>
              <a:sym typeface="Arial"/>
            </a:endParaRPr>
          </a:p>
        </p:txBody>
      </p:sp>
      <p:pic>
        <p:nvPicPr>
          <p:cNvPr id="165" name="Google Shape;165;p4"/>
          <p:cNvPicPr preferRelativeResize="0"/>
          <p:nvPr/>
        </p:nvPicPr>
        <p:blipFill rotWithShape="1">
          <a:blip r:embed="rId4">
            <a:alphaModFix/>
          </a:blip>
          <a:srcRect b="0" l="0" r="0" t="0"/>
          <a:stretch/>
        </p:blipFill>
        <p:spPr>
          <a:xfrm>
            <a:off x="4306975" y="1874805"/>
            <a:ext cx="3300951" cy="1878506"/>
          </a:xfrm>
          <a:prstGeom prst="rect">
            <a:avLst/>
          </a:prstGeom>
          <a:noFill/>
          <a:ln>
            <a:noFill/>
          </a:ln>
        </p:spPr>
      </p:pic>
      <p:pic>
        <p:nvPicPr>
          <p:cNvPr id="166" name="Google Shape;166;p4" title="Diagram"/>
          <p:cNvPicPr preferRelativeResize="0"/>
          <p:nvPr/>
        </p:nvPicPr>
        <p:blipFill rotWithShape="1">
          <a:blip r:embed="rId5">
            <a:alphaModFix/>
          </a:blip>
          <a:srcRect b="0" l="0" r="0" t="0"/>
          <a:stretch/>
        </p:blipFill>
        <p:spPr>
          <a:xfrm>
            <a:off x="8090825" y="1550300"/>
            <a:ext cx="3780849" cy="2344252"/>
          </a:xfrm>
          <a:prstGeom prst="rect">
            <a:avLst/>
          </a:prstGeom>
          <a:noFill/>
          <a:ln>
            <a:noFill/>
          </a:ln>
        </p:spPr>
      </p:pic>
      <p:sp>
        <p:nvSpPr>
          <p:cNvPr id="167" name="Google Shape;167;p4"/>
          <p:cNvSpPr txBox="1"/>
          <p:nvPr/>
        </p:nvSpPr>
        <p:spPr>
          <a:xfrm>
            <a:off x="8153400" y="1066800"/>
            <a:ext cx="2325900" cy="47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nl-NL" sz="2800" u="none" cap="none" strike="noStrike">
                <a:solidFill>
                  <a:schemeClr val="lt1"/>
                </a:solidFill>
                <a:latin typeface="Arial"/>
                <a:ea typeface="Arial"/>
                <a:cs typeface="Arial"/>
                <a:sym typeface="Arial"/>
              </a:rPr>
              <a:t>TURNOVER</a:t>
            </a:r>
            <a:endParaRPr b="0" i="0" sz="1000" u="none" cap="none" strike="noStrike">
              <a:solidFill>
                <a:srgbClr val="000000"/>
              </a:solidFill>
              <a:latin typeface="Arial"/>
              <a:ea typeface="Arial"/>
              <a:cs typeface="Arial"/>
              <a:sym typeface="Arial"/>
            </a:endParaRPr>
          </a:p>
        </p:txBody>
      </p:sp>
      <p:sp>
        <p:nvSpPr>
          <p:cNvPr id="168" name="Google Shape;168;p4"/>
          <p:cNvSpPr/>
          <p:nvPr/>
        </p:nvSpPr>
        <p:spPr>
          <a:xfrm>
            <a:off x="454425" y="4249975"/>
            <a:ext cx="3462300" cy="388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nl-NL" sz="1400" u="none" cap="none" strike="noStrike">
                <a:solidFill>
                  <a:srgbClr val="0075B4"/>
                </a:solidFill>
                <a:latin typeface="Arial"/>
                <a:ea typeface="Arial"/>
                <a:cs typeface="Arial"/>
                <a:sym typeface="Arial"/>
              </a:rPr>
              <a:t>100 new nurses a month</a:t>
            </a:r>
            <a:endParaRPr b="1" i="0" sz="1400" u="none" cap="none" strike="noStrike">
              <a:solidFill>
                <a:srgbClr val="0075B4"/>
              </a:solidFill>
              <a:latin typeface="Arial"/>
              <a:ea typeface="Arial"/>
              <a:cs typeface="Arial"/>
              <a:sym typeface="Arial"/>
            </a:endParaRPr>
          </a:p>
        </p:txBody>
      </p:sp>
      <p:sp>
        <p:nvSpPr>
          <p:cNvPr id="169" name="Google Shape;169;p4"/>
          <p:cNvSpPr/>
          <p:nvPr/>
        </p:nvSpPr>
        <p:spPr>
          <a:xfrm>
            <a:off x="454425" y="4735475"/>
            <a:ext cx="3462300" cy="388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nl-NL" sz="1400" u="none" cap="none" strike="noStrike">
                <a:solidFill>
                  <a:srgbClr val="0075B4"/>
                </a:solidFill>
                <a:latin typeface="Arial"/>
                <a:ea typeface="Arial"/>
                <a:cs typeface="Arial"/>
                <a:sym typeface="Arial"/>
              </a:rPr>
              <a:t>100.000 + patients a year</a:t>
            </a:r>
            <a:endParaRPr b="1" i="0" sz="1400" u="none" cap="none" strike="noStrike">
              <a:solidFill>
                <a:srgbClr val="0075B4"/>
              </a:solidFill>
              <a:latin typeface="Arial"/>
              <a:ea typeface="Arial"/>
              <a:cs typeface="Arial"/>
              <a:sym typeface="Arial"/>
            </a:endParaRPr>
          </a:p>
        </p:txBody>
      </p:sp>
      <p:sp>
        <p:nvSpPr>
          <p:cNvPr id="170" name="Google Shape;170;p4"/>
          <p:cNvSpPr/>
          <p:nvPr/>
        </p:nvSpPr>
        <p:spPr>
          <a:xfrm>
            <a:off x="454425" y="5240575"/>
            <a:ext cx="3462300" cy="388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nl-NL" sz="1400" u="none" cap="none" strike="noStrike">
                <a:solidFill>
                  <a:srgbClr val="0075B4"/>
                </a:solidFill>
                <a:latin typeface="Arial"/>
                <a:ea typeface="Arial"/>
                <a:cs typeface="Arial"/>
                <a:sym typeface="Arial"/>
              </a:rPr>
              <a:t>510.000.000 turnover a year </a:t>
            </a:r>
            <a:endParaRPr b="0" i="0" sz="1400" u="none" cap="none" strike="noStrike">
              <a:solidFill>
                <a:srgbClr val="0075B4"/>
              </a:solidFill>
              <a:latin typeface="Arial"/>
              <a:ea typeface="Arial"/>
              <a:cs typeface="Arial"/>
              <a:sym typeface="Arial"/>
            </a:endParaRPr>
          </a:p>
        </p:txBody>
      </p:sp>
      <p:sp>
        <p:nvSpPr>
          <p:cNvPr id="171" name="Google Shape;171;p4"/>
          <p:cNvSpPr/>
          <p:nvPr/>
        </p:nvSpPr>
        <p:spPr>
          <a:xfrm>
            <a:off x="454425" y="5726075"/>
            <a:ext cx="3462300" cy="388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nl-NL" sz="1400" u="none" cap="none" strike="noStrike">
                <a:solidFill>
                  <a:srgbClr val="0075B4"/>
                </a:solidFill>
                <a:latin typeface="Arial"/>
                <a:ea typeface="Arial"/>
                <a:cs typeface="Arial"/>
                <a:sym typeface="Arial"/>
              </a:rPr>
              <a:t>15.000 nurses and careworkers</a:t>
            </a:r>
            <a:endParaRPr b="1" i="0" sz="1400" u="none" cap="none" strike="noStrike">
              <a:solidFill>
                <a:srgbClr val="0075B4"/>
              </a:solidFill>
              <a:latin typeface="Arial"/>
              <a:ea typeface="Arial"/>
              <a:cs typeface="Arial"/>
              <a:sym typeface="Arial"/>
            </a:endParaRPr>
          </a:p>
        </p:txBody>
      </p:sp>
      <p:pic>
        <p:nvPicPr>
          <p:cNvPr id="172" name="Google Shape;172;p4"/>
          <p:cNvPicPr preferRelativeResize="0"/>
          <p:nvPr/>
        </p:nvPicPr>
        <p:blipFill rotWithShape="1">
          <a:blip r:embed="rId6">
            <a:alphaModFix/>
          </a:blip>
          <a:srcRect b="0" l="0" r="0" t="0"/>
          <a:stretch/>
        </p:blipFill>
        <p:spPr>
          <a:xfrm>
            <a:off x="4440426" y="4114800"/>
            <a:ext cx="4523749" cy="2015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5"/>
          <p:cNvPicPr preferRelativeResize="0"/>
          <p:nvPr/>
        </p:nvPicPr>
        <p:blipFill rotWithShape="1">
          <a:blip r:embed="rId3">
            <a:alphaModFix/>
          </a:blip>
          <a:srcRect b="31323" l="0" r="0" t="0"/>
          <a:stretch/>
        </p:blipFill>
        <p:spPr>
          <a:xfrm>
            <a:off x="3275" y="854100"/>
            <a:ext cx="12191997" cy="5486875"/>
          </a:xfrm>
          <a:prstGeom prst="rect">
            <a:avLst/>
          </a:prstGeom>
          <a:noFill/>
          <a:ln>
            <a:noFill/>
          </a:ln>
        </p:spPr>
      </p:pic>
      <p:sp>
        <p:nvSpPr>
          <p:cNvPr id="179" name="Google Shape;179;p5"/>
          <p:cNvSpPr txBox="1"/>
          <p:nvPr>
            <p:ph type="title"/>
          </p:nvPr>
        </p:nvSpPr>
        <p:spPr>
          <a:xfrm>
            <a:off x="74525" y="42600"/>
            <a:ext cx="12049500" cy="811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nl-NL"/>
              <a:t>AN EXTRA EXISTING ORGANIZATION...</a:t>
            </a:r>
            <a:endParaRPr/>
          </a:p>
        </p:txBody>
      </p:sp>
      <p:pic>
        <p:nvPicPr>
          <p:cNvPr id="180" name="Google Shape;180;p5"/>
          <p:cNvPicPr preferRelativeResize="0"/>
          <p:nvPr/>
        </p:nvPicPr>
        <p:blipFill rotWithShape="1">
          <a:blip r:embed="rId4">
            <a:alphaModFix/>
          </a:blip>
          <a:srcRect b="0" l="0" r="0" t="0"/>
          <a:stretch/>
        </p:blipFill>
        <p:spPr>
          <a:xfrm>
            <a:off x="3203541" y="1109600"/>
            <a:ext cx="5784921" cy="1120425"/>
          </a:xfrm>
          <a:prstGeom prst="rect">
            <a:avLst/>
          </a:prstGeom>
          <a:noFill/>
          <a:ln>
            <a:noFill/>
          </a:ln>
        </p:spPr>
      </p:pic>
      <p:sp>
        <p:nvSpPr>
          <p:cNvPr id="181" name="Google Shape;181;p5"/>
          <p:cNvSpPr/>
          <p:nvPr/>
        </p:nvSpPr>
        <p:spPr>
          <a:xfrm>
            <a:off x="319453" y="5647337"/>
            <a:ext cx="1955700" cy="388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Arial"/>
              <a:buNone/>
            </a:pPr>
            <a:r>
              <a:rPr b="1" i="0" lang="nl-NL" sz="1400" u="none" cap="none" strike="noStrike">
                <a:solidFill>
                  <a:srgbClr val="0075B4"/>
                </a:solidFill>
                <a:latin typeface="Arial"/>
                <a:ea typeface="Arial"/>
                <a:cs typeface="Arial"/>
                <a:sym typeface="Arial"/>
              </a:rPr>
              <a:t>since 2016</a:t>
            </a:r>
            <a:endParaRPr b="1" i="0" sz="1400" u="none" cap="none" strike="noStrike">
              <a:solidFill>
                <a:srgbClr val="0075B4"/>
              </a:solidFill>
              <a:latin typeface="Arial"/>
              <a:ea typeface="Arial"/>
              <a:cs typeface="Arial"/>
              <a:sym typeface="Arial"/>
            </a:endParaRPr>
          </a:p>
        </p:txBody>
      </p:sp>
      <p:sp>
        <p:nvSpPr>
          <p:cNvPr id="182" name="Google Shape;182;p5"/>
          <p:cNvSpPr/>
          <p:nvPr/>
        </p:nvSpPr>
        <p:spPr>
          <a:xfrm>
            <a:off x="4925674" y="5647325"/>
            <a:ext cx="2347200" cy="388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Arial"/>
              <a:buNone/>
            </a:pPr>
            <a:r>
              <a:rPr b="1" i="0" lang="nl-NL" sz="1400" u="none" cap="none" strike="noStrike">
                <a:solidFill>
                  <a:srgbClr val="0075B4"/>
                </a:solidFill>
                <a:latin typeface="Arial"/>
                <a:ea typeface="Arial"/>
                <a:cs typeface="Arial"/>
                <a:sym typeface="Arial"/>
              </a:rPr>
              <a:t>4000 extra colleagues</a:t>
            </a:r>
            <a:endParaRPr b="1" i="0" sz="1400" u="none" cap="none" strike="noStrike">
              <a:solidFill>
                <a:srgbClr val="0075B4"/>
              </a:solidFill>
              <a:latin typeface="Arial"/>
              <a:ea typeface="Arial"/>
              <a:cs typeface="Arial"/>
              <a:sym typeface="Arial"/>
            </a:endParaRPr>
          </a:p>
        </p:txBody>
      </p:sp>
      <p:sp>
        <p:nvSpPr>
          <p:cNvPr id="183" name="Google Shape;183;p5"/>
          <p:cNvSpPr/>
          <p:nvPr/>
        </p:nvSpPr>
        <p:spPr>
          <a:xfrm>
            <a:off x="9901803" y="5647337"/>
            <a:ext cx="1955700" cy="388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Arial"/>
              <a:buNone/>
            </a:pPr>
            <a:r>
              <a:rPr b="1" i="0" lang="nl-NL" sz="1400" u="none" cap="none" strike="noStrike">
                <a:solidFill>
                  <a:srgbClr val="0075B4"/>
                </a:solidFill>
                <a:latin typeface="Arial"/>
                <a:ea typeface="Arial"/>
                <a:cs typeface="Arial"/>
                <a:sym typeface="Arial"/>
              </a:rPr>
              <a:t>successful</a:t>
            </a:r>
            <a:endParaRPr b="1" i="0" sz="1400" u="none" cap="none" strike="noStrike">
              <a:solidFill>
                <a:srgbClr val="0075B4"/>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7"/>
          <p:cNvPicPr preferRelativeResize="0"/>
          <p:nvPr/>
        </p:nvPicPr>
        <p:blipFill rotWithShape="1">
          <a:blip r:embed="rId3">
            <a:alphaModFix/>
          </a:blip>
          <a:srcRect b="19" l="0" r="0" t="19"/>
          <a:stretch/>
        </p:blipFill>
        <p:spPr>
          <a:xfrm>
            <a:off x="9108525" y="1282650"/>
            <a:ext cx="2795023" cy="1862225"/>
          </a:xfrm>
          <a:prstGeom prst="rect">
            <a:avLst/>
          </a:prstGeom>
          <a:noFill/>
          <a:ln cap="sq" cmpd="sng" w="76200">
            <a:solidFill>
              <a:srgbClr val="FFFFFF"/>
            </a:solidFill>
            <a:prstDash val="solid"/>
            <a:miter lim="8000"/>
            <a:headEnd len="sm" w="sm" type="none"/>
            <a:tailEnd len="sm" w="sm" type="none"/>
          </a:ln>
        </p:spPr>
      </p:pic>
      <p:grpSp>
        <p:nvGrpSpPr>
          <p:cNvPr id="190" name="Google Shape;190;p7"/>
          <p:cNvGrpSpPr/>
          <p:nvPr/>
        </p:nvGrpSpPr>
        <p:grpSpPr>
          <a:xfrm>
            <a:off x="46091" y="1067386"/>
            <a:ext cx="8349897" cy="4722745"/>
            <a:chOff x="304983" y="1369140"/>
            <a:chExt cx="8367469" cy="4494000"/>
          </a:xfrm>
        </p:grpSpPr>
        <p:grpSp>
          <p:nvGrpSpPr>
            <p:cNvPr id="191" name="Google Shape;191;p7"/>
            <p:cNvGrpSpPr/>
            <p:nvPr/>
          </p:nvGrpSpPr>
          <p:grpSpPr>
            <a:xfrm>
              <a:off x="304983" y="1369140"/>
              <a:ext cx="8367469" cy="4494000"/>
              <a:chOff x="3259208" y="1299215"/>
              <a:chExt cx="8367469" cy="4494000"/>
            </a:xfrm>
          </p:grpSpPr>
          <p:grpSp>
            <p:nvGrpSpPr>
              <p:cNvPr id="192" name="Google Shape;192;p7"/>
              <p:cNvGrpSpPr/>
              <p:nvPr/>
            </p:nvGrpSpPr>
            <p:grpSpPr>
              <a:xfrm>
                <a:off x="7060377" y="1299215"/>
                <a:ext cx="4566300" cy="4494000"/>
                <a:chOff x="4234777" y="1318840"/>
                <a:chExt cx="4566300" cy="4494000"/>
              </a:xfrm>
            </p:grpSpPr>
            <p:sp>
              <p:nvSpPr>
                <p:cNvPr id="193" name="Google Shape;193;p7"/>
                <p:cNvSpPr/>
                <p:nvPr/>
              </p:nvSpPr>
              <p:spPr>
                <a:xfrm>
                  <a:off x="4234777" y="1318840"/>
                  <a:ext cx="4566300" cy="44940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4D4D4D"/>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4" name="Google Shape;194;p7"/>
                <p:cNvSpPr/>
                <p:nvPr/>
              </p:nvSpPr>
              <p:spPr>
                <a:xfrm>
                  <a:off x="4737604" y="1763490"/>
                  <a:ext cx="3581100" cy="3524400"/>
                </a:xfrm>
                <a:prstGeom prst="ellipse">
                  <a:avLst/>
                </a:prstGeom>
                <a:solidFill>
                  <a:srgbClr val="9CC2E5">
                    <a:alpha val="6862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4D4D4D"/>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5" name="Google Shape;195;p7"/>
                <p:cNvSpPr/>
                <p:nvPr/>
              </p:nvSpPr>
              <p:spPr>
                <a:xfrm>
                  <a:off x="5184569" y="2242152"/>
                  <a:ext cx="2690100" cy="2647500"/>
                </a:xfrm>
                <a:prstGeom prst="ellipse">
                  <a:avLst/>
                </a:prstGeom>
                <a:solidFill>
                  <a:srgbClr val="527FDA">
                    <a:alpha val="6862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4D4D4D"/>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6" name="Google Shape;196;p7"/>
                <p:cNvSpPr/>
                <p:nvPr/>
              </p:nvSpPr>
              <p:spPr>
                <a:xfrm>
                  <a:off x="5666678" y="2705224"/>
                  <a:ext cx="1743900" cy="1668900"/>
                </a:xfrm>
                <a:prstGeom prst="ellipse">
                  <a:avLst/>
                </a:prstGeom>
                <a:solidFill>
                  <a:srgbClr val="1944AC">
                    <a:alpha val="6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nl-NL" sz="1400" u="none" cap="none" strike="noStrike">
                      <a:solidFill>
                        <a:srgbClr val="FFFFFF"/>
                      </a:solidFill>
                      <a:latin typeface="Arial"/>
                      <a:ea typeface="Arial"/>
                      <a:cs typeface="Arial"/>
                      <a:sym typeface="Arial"/>
                    </a:rPr>
                    <a:t>CLIËNT                                                                                 </a:t>
                  </a:r>
                  <a:endParaRPr b="0" i="0" sz="1400" u="none" cap="none" strike="noStrike">
                    <a:solidFill>
                      <a:srgbClr val="000000"/>
                    </a:solidFill>
                    <a:latin typeface="Arial"/>
                    <a:ea typeface="Arial"/>
                    <a:cs typeface="Arial"/>
                    <a:sym typeface="Arial"/>
                  </a:endParaRPr>
                </a:p>
              </p:txBody>
            </p:sp>
            <p:sp>
              <p:nvSpPr>
                <p:cNvPr id="197" name="Google Shape;197;p7"/>
                <p:cNvSpPr/>
                <p:nvPr/>
              </p:nvSpPr>
              <p:spPr>
                <a:xfrm>
                  <a:off x="6216693" y="2705224"/>
                  <a:ext cx="622800" cy="542100"/>
                </a:xfrm>
                <a:prstGeom prst="downArrow">
                  <a:avLst>
                    <a:gd fmla="val 50000" name="adj1"/>
                    <a:gd fmla="val 51944" name="adj2"/>
                  </a:avLst>
                </a:prstGeom>
                <a:solidFill>
                  <a:srgbClr val="527FDA">
                    <a:alpha val="6862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4D4D4D"/>
                    </a:buClr>
                    <a:buSzPts val="1800"/>
                    <a:buFont typeface="Arial"/>
                    <a:buNone/>
                  </a:pPr>
                  <a:r>
                    <a:t/>
                  </a:r>
                  <a:endParaRPr b="0" i="0" sz="1800" u="none" cap="none" strike="noStrike">
                    <a:solidFill>
                      <a:srgbClr val="2F5496"/>
                    </a:solidFill>
                    <a:latin typeface="Arial"/>
                    <a:ea typeface="Arial"/>
                    <a:cs typeface="Arial"/>
                    <a:sym typeface="Arial"/>
                  </a:endParaRPr>
                </a:p>
              </p:txBody>
            </p:sp>
            <p:sp>
              <p:nvSpPr>
                <p:cNvPr id="198" name="Google Shape;198;p7"/>
                <p:cNvSpPr/>
                <p:nvPr/>
              </p:nvSpPr>
              <p:spPr>
                <a:xfrm rot="-5400000">
                  <a:off x="5627239" y="3249629"/>
                  <a:ext cx="612900" cy="550800"/>
                </a:xfrm>
                <a:prstGeom prst="downArrow">
                  <a:avLst>
                    <a:gd fmla="val 50000" name="adj1"/>
                    <a:gd fmla="val 51944" name="adj2"/>
                  </a:avLst>
                </a:prstGeom>
                <a:solidFill>
                  <a:srgbClr val="527FDA">
                    <a:alpha val="6862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4D4D4D"/>
                    </a:buClr>
                    <a:buSzPts val="1800"/>
                    <a:buFont typeface="Arial"/>
                    <a:buNone/>
                  </a:pPr>
                  <a:r>
                    <a:t/>
                  </a:r>
                  <a:endParaRPr b="0" i="0" sz="1800" u="none" cap="none" strike="noStrike">
                    <a:solidFill>
                      <a:srgbClr val="2F5496"/>
                    </a:solidFill>
                    <a:latin typeface="Arial"/>
                    <a:ea typeface="Arial"/>
                    <a:cs typeface="Arial"/>
                    <a:sym typeface="Arial"/>
                  </a:endParaRPr>
                </a:p>
              </p:txBody>
            </p:sp>
            <p:sp>
              <p:nvSpPr>
                <p:cNvPr id="199" name="Google Shape;199;p7"/>
                <p:cNvSpPr/>
                <p:nvPr/>
              </p:nvSpPr>
              <p:spPr>
                <a:xfrm rot="5400000">
                  <a:off x="6808561" y="3249579"/>
                  <a:ext cx="612900" cy="550800"/>
                </a:xfrm>
                <a:prstGeom prst="downArrow">
                  <a:avLst>
                    <a:gd fmla="val 50000" name="adj1"/>
                    <a:gd fmla="val 51944" name="adj2"/>
                  </a:avLst>
                </a:prstGeom>
                <a:solidFill>
                  <a:srgbClr val="527FDA">
                    <a:alpha val="6862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4D4D4D"/>
                    </a:buClr>
                    <a:buSzPts val="1800"/>
                    <a:buFont typeface="Arial"/>
                    <a:buNone/>
                  </a:pPr>
                  <a:r>
                    <a:t/>
                  </a:r>
                  <a:endParaRPr b="0" i="0" sz="1800" u="none" cap="none" strike="noStrike">
                    <a:solidFill>
                      <a:srgbClr val="2F5496"/>
                    </a:solidFill>
                    <a:latin typeface="Arial"/>
                    <a:ea typeface="Arial"/>
                    <a:cs typeface="Arial"/>
                    <a:sym typeface="Arial"/>
                  </a:endParaRPr>
                </a:p>
              </p:txBody>
            </p:sp>
            <p:sp>
              <p:nvSpPr>
                <p:cNvPr id="200" name="Google Shape;200;p7"/>
                <p:cNvSpPr/>
                <p:nvPr/>
              </p:nvSpPr>
              <p:spPr>
                <a:xfrm rot="10800000">
                  <a:off x="6206495" y="3694738"/>
                  <a:ext cx="622800" cy="1192800"/>
                </a:xfrm>
                <a:prstGeom prst="downArrow">
                  <a:avLst>
                    <a:gd fmla="val 50000" name="adj1"/>
                    <a:gd fmla="val 51944" name="adj2"/>
                  </a:avLst>
                </a:prstGeom>
                <a:solidFill>
                  <a:srgbClr val="D6EBF6">
                    <a:alpha val="6862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4D4D4D"/>
                    </a:buClr>
                    <a:buSzPts val="1800"/>
                    <a:buFont typeface="Arial"/>
                    <a:buNone/>
                  </a:pPr>
                  <a:r>
                    <a:t/>
                  </a:r>
                  <a:endParaRPr b="0" i="0" sz="1800" u="none" cap="none" strike="noStrike">
                    <a:solidFill>
                      <a:srgbClr val="2F5496"/>
                    </a:solidFill>
                    <a:latin typeface="Arial"/>
                    <a:ea typeface="Arial"/>
                    <a:cs typeface="Arial"/>
                    <a:sym typeface="Arial"/>
                  </a:endParaRPr>
                </a:p>
              </p:txBody>
            </p:sp>
            <p:sp>
              <p:nvSpPr>
                <p:cNvPr id="201" name="Google Shape;201;p7"/>
                <p:cNvSpPr/>
                <p:nvPr/>
              </p:nvSpPr>
              <p:spPr>
                <a:xfrm rot="-7896358">
                  <a:off x="5431241" y="4128048"/>
                  <a:ext cx="465810" cy="365732"/>
                </a:xfrm>
                <a:prstGeom prst="downArrow">
                  <a:avLst>
                    <a:gd fmla="val 50000" name="adj1"/>
                    <a:gd fmla="val 51944" name="adj2"/>
                  </a:avLst>
                </a:prstGeom>
                <a:solidFill>
                  <a:srgbClr val="D6EBF6">
                    <a:alpha val="6862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4D4D4D"/>
                    </a:buClr>
                    <a:buSzPts val="1800"/>
                    <a:buFont typeface="Arial"/>
                    <a:buNone/>
                  </a:pPr>
                  <a:r>
                    <a:t/>
                  </a:r>
                  <a:endParaRPr b="0" i="0" sz="1800" u="none" cap="none" strike="noStrike">
                    <a:solidFill>
                      <a:srgbClr val="2F5496"/>
                    </a:solidFill>
                    <a:latin typeface="Arial"/>
                    <a:ea typeface="Arial"/>
                    <a:cs typeface="Arial"/>
                    <a:sym typeface="Arial"/>
                  </a:endParaRPr>
                </a:p>
              </p:txBody>
            </p:sp>
            <p:sp>
              <p:nvSpPr>
                <p:cNvPr id="202" name="Google Shape;202;p7"/>
                <p:cNvSpPr/>
                <p:nvPr/>
              </p:nvSpPr>
              <p:spPr>
                <a:xfrm rot="2700000">
                  <a:off x="4878345" y="4692185"/>
                  <a:ext cx="465842" cy="365716"/>
                </a:xfrm>
                <a:prstGeom prst="downArrow">
                  <a:avLst>
                    <a:gd fmla="val 50000" name="adj1"/>
                    <a:gd fmla="val 51944" name="adj2"/>
                  </a:avLst>
                </a:prstGeom>
                <a:solidFill>
                  <a:srgbClr val="9CC2E5">
                    <a:alpha val="6862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4D4D4D"/>
                    </a:buClr>
                    <a:buSzPts val="1800"/>
                    <a:buFont typeface="Arial"/>
                    <a:buNone/>
                  </a:pPr>
                  <a:r>
                    <a:t/>
                  </a:r>
                  <a:endParaRPr b="0" i="0" sz="1800" u="none" cap="none" strike="noStrike">
                    <a:solidFill>
                      <a:srgbClr val="2F5496"/>
                    </a:solidFill>
                    <a:latin typeface="Arial"/>
                    <a:ea typeface="Arial"/>
                    <a:cs typeface="Arial"/>
                    <a:sym typeface="Arial"/>
                  </a:endParaRPr>
                </a:p>
              </p:txBody>
            </p:sp>
            <p:sp>
              <p:nvSpPr>
                <p:cNvPr id="203" name="Google Shape;203;p7"/>
                <p:cNvSpPr/>
                <p:nvPr/>
              </p:nvSpPr>
              <p:spPr>
                <a:xfrm rot="-2700000">
                  <a:off x="7688381" y="4719545"/>
                  <a:ext cx="473479" cy="359776"/>
                </a:xfrm>
                <a:prstGeom prst="downArrow">
                  <a:avLst>
                    <a:gd fmla="val 50000" name="adj1"/>
                    <a:gd fmla="val 51944" name="adj2"/>
                  </a:avLst>
                </a:prstGeom>
                <a:solidFill>
                  <a:srgbClr val="9CC2E5">
                    <a:alpha val="6862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4D4D4D"/>
                    </a:buClr>
                    <a:buSzPts val="1800"/>
                    <a:buFont typeface="Arial"/>
                    <a:buNone/>
                  </a:pPr>
                  <a:r>
                    <a:t/>
                  </a:r>
                  <a:endParaRPr b="0" i="0" sz="1800" u="none" cap="none" strike="noStrike">
                    <a:solidFill>
                      <a:srgbClr val="2F5496"/>
                    </a:solidFill>
                    <a:latin typeface="Arial"/>
                    <a:ea typeface="Arial"/>
                    <a:cs typeface="Arial"/>
                    <a:sym typeface="Arial"/>
                  </a:endParaRPr>
                </a:p>
              </p:txBody>
            </p:sp>
            <p:sp>
              <p:nvSpPr>
                <p:cNvPr id="204" name="Google Shape;204;p7"/>
                <p:cNvSpPr/>
                <p:nvPr/>
              </p:nvSpPr>
              <p:spPr>
                <a:xfrm rot="8100000">
                  <a:off x="7168881" y="4130945"/>
                  <a:ext cx="473479" cy="359776"/>
                </a:xfrm>
                <a:prstGeom prst="downArrow">
                  <a:avLst>
                    <a:gd fmla="val 50000" name="adj1"/>
                    <a:gd fmla="val 51944" name="adj2"/>
                  </a:avLst>
                </a:prstGeom>
                <a:solidFill>
                  <a:srgbClr val="9CC2E5">
                    <a:alpha val="6862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4D4D4D"/>
                    </a:buClr>
                    <a:buSzPts val="1800"/>
                    <a:buFont typeface="Arial"/>
                    <a:buNone/>
                  </a:pPr>
                  <a:r>
                    <a:t/>
                  </a:r>
                  <a:endParaRPr b="0" i="0" sz="1800" u="none" cap="none" strike="noStrike">
                    <a:solidFill>
                      <a:srgbClr val="2F5496"/>
                    </a:solidFill>
                    <a:latin typeface="Arial"/>
                    <a:ea typeface="Arial"/>
                    <a:cs typeface="Arial"/>
                    <a:sym typeface="Arial"/>
                  </a:endParaRPr>
                </a:p>
              </p:txBody>
            </p:sp>
          </p:grpSp>
          <p:sp>
            <p:nvSpPr>
              <p:cNvPr id="205" name="Google Shape;205;p7"/>
              <p:cNvSpPr txBox="1"/>
              <p:nvPr/>
            </p:nvSpPr>
            <p:spPr>
              <a:xfrm>
                <a:off x="3259208" y="2022686"/>
                <a:ext cx="2869800" cy="3047100"/>
              </a:xfrm>
              <a:prstGeom prst="rect">
                <a:avLst/>
              </a:prstGeom>
              <a:noFill/>
              <a:ln cap="flat" cmpd="sng" w="9525">
                <a:solidFill>
                  <a:srgbClr val="FFFFFF">
                    <a:alpha val="0"/>
                  </a:srgbClr>
                </a:solidFill>
                <a:prstDash val="solid"/>
                <a:round/>
                <a:headEnd len="sm" w="sm" type="none"/>
                <a:tailEnd len="sm" w="sm" type="none"/>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3000"/>
                  <a:buFont typeface="Arial"/>
                  <a:buNone/>
                </a:pPr>
                <a:r>
                  <a:t/>
                </a:r>
                <a:endParaRPr b="1" i="0" sz="3000" u="none" cap="none" strike="noStrike">
                  <a:solidFill>
                    <a:srgbClr val="FFFFFF"/>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3000"/>
                  <a:buFont typeface="Arial"/>
                  <a:buNone/>
                </a:pPr>
                <a:r>
                  <a:t/>
                </a:r>
                <a:endParaRPr b="1" i="0" sz="3000" u="none" cap="none" strike="noStrike">
                  <a:solidFill>
                    <a:srgbClr val="FFFFFF"/>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4800"/>
                  <a:buFont typeface="Arial"/>
                  <a:buNone/>
                </a:pPr>
                <a:r>
                  <a:t/>
                </a:r>
                <a:endParaRPr b="1" i="0" sz="4800" u="none" cap="none" strike="noStrike">
                  <a:solidFill>
                    <a:srgbClr val="FFFFFF"/>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p:txBody>
          </p:sp>
          <p:cxnSp>
            <p:nvCxnSpPr>
              <p:cNvPr id="206" name="Google Shape;206;p7"/>
              <p:cNvCxnSpPr/>
              <p:nvPr/>
            </p:nvCxnSpPr>
            <p:spPr>
              <a:xfrm>
                <a:off x="6130761" y="2298727"/>
                <a:ext cx="1414500" cy="0"/>
              </a:xfrm>
              <a:prstGeom prst="straightConnector1">
                <a:avLst/>
              </a:prstGeom>
              <a:noFill/>
              <a:ln cap="flat" cmpd="sng" w="38100">
                <a:solidFill>
                  <a:srgbClr val="9FC5E8"/>
                </a:solidFill>
                <a:prstDash val="solid"/>
                <a:miter lim="8000"/>
                <a:headEnd len="sm" w="sm" type="none"/>
                <a:tailEnd len="sm" w="sm" type="none"/>
              </a:ln>
            </p:spPr>
          </p:cxnSp>
          <p:cxnSp>
            <p:nvCxnSpPr>
              <p:cNvPr id="207" name="Google Shape;207;p7"/>
              <p:cNvCxnSpPr/>
              <p:nvPr/>
            </p:nvCxnSpPr>
            <p:spPr>
              <a:xfrm>
                <a:off x="6129011" y="3045527"/>
                <a:ext cx="1641600" cy="9300"/>
              </a:xfrm>
              <a:prstGeom prst="straightConnector1">
                <a:avLst/>
              </a:prstGeom>
              <a:noFill/>
              <a:ln cap="flat" cmpd="sng" w="38100">
                <a:solidFill>
                  <a:srgbClr val="9FC5E8"/>
                </a:solidFill>
                <a:prstDash val="solid"/>
                <a:miter lim="8000"/>
                <a:headEnd len="sm" w="sm" type="none"/>
                <a:tailEnd len="sm" w="sm" type="none"/>
              </a:ln>
            </p:spPr>
          </p:cxnSp>
          <p:cxnSp>
            <p:nvCxnSpPr>
              <p:cNvPr id="208" name="Google Shape;208;p7"/>
              <p:cNvCxnSpPr/>
              <p:nvPr/>
            </p:nvCxnSpPr>
            <p:spPr>
              <a:xfrm>
                <a:off x="6130761" y="3801622"/>
                <a:ext cx="1959900" cy="0"/>
              </a:xfrm>
              <a:prstGeom prst="straightConnector1">
                <a:avLst/>
              </a:prstGeom>
              <a:noFill/>
              <a:ln cap="flat" cmpd="sng" w="38100">
                <a:solidFill>
                  <a:srgbClr val="9FC5E8"/>
                </a:solidFill>
                <a:prstDash val="solid"/>
                <a:miter lim="8000"/>
                <a:headEnd len="sm" w="sm" type="none"/>
                <a:tailEnd len="sm" w="sm" type="none"/>
              </a:ln>
            </p:spPr>
          </p:cxnSp>
          <p:cxnSp>
            <p:nvCxnSpPr>
              <p:cNvPr id="209" name="Google Shape;209;p7"/>
              <p:cNvCxnSpPr>
                <a:stCxn id="210" idx="3"/>
              </p:cNvCxnSpPr>
              <p:nvPr/>
            </p:nvCxnSpPr>
            <p:spPr>
              <a:xfrm flipH="1" rot="10800000">
                <a:off x="6130660" y="3934181"/>
                <a:ext cx="2802000" cy="618900"/>
              </a:xfrm>
              <a:prstGeom prst="straightConnector1">
                <a:avLst/>
              </a:prstGeom>
              <a:noFill/>
              <a:ln cap="flat" cmpd="sng" w="38100">
                <a:solidFill>
                  <a:srgbClr val="9FC5E8"/>
                </a:solidFill>
                <a:prstDash val="solid"/>
                <a:miter lim="8000"/>
                <a:headEnd len="sm" w="sm" type="none"/>
                <a:tailEnd len="sm" w="sm" type="none"/>
              </a:ln>
            </p:spPr>
          </p:cxnSp>
        </p:grpSp>
        <p:sp>
          <p:nvSpPr>
            <p:cNvPr id="211" name="Google Shape;211;p7"/>
            <p:cNvSpPr/>
            <p:nvPr/>
          </p:nvSpPr>
          <p:spPr>
            <a:xfrm>
              <a:off x="1015934" y="2184003"/>
              <a:ext cx="2160600" cy="369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chemeClr val="dk1"/>
                </a:buClr>
                <a:buSzPts val="1400"/>
                <a:buFont typeface="Arial"/>
                <a:buNone/>
              </a:pPr>
              <a:r>
                <a:rPr b="1" i="0" lang="nl-NL" sz="1400" u="none" cap="none" strike="noStrike">
                  <a:solidFill>
                    <a:srgbClr val="0075B4"/>
                  </a:solidFill>
                  <a:latin typeface="Arial"/>
                  <a:ea typeface="Arial"/>
                  <a:cs typeface="Arial"/>
                  <a:sym typeface="Arial"/>
                </a:rPr>
                <a:t>formal networks</a:t>
              </a:r>
              <a:endParaRPr b="1" i="0" sz="1400" u="none" cap="none" strike="noStrike">
                <a:solidFill>
                  <a:srgbClr val="0075B4"/>
                </a:solidFill>
                <a:latin typeface="Arial"/>
                <a:ea typeface="Arial"/>
                <a:cs typeface="Arial"/>
                <a:sym typeface="Arial"/>
              </a:endParaRPr>
            </a:p>
          </p:txBody>
        </p:sp>
        <p:sp>
          <p:nvSpPr>
            <p:cNvPr id="212" name="Google Shape;212;p7"/>
            <p:cNvSpPr/>
            <p:nvPr/>
          </p:nvSpPr>
          <p:spPr>
            <a:xfrm>
              <a:off x="1015810" y="3686905"/>
              <a:ext cx="2160600" cy="369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0" lang="nl-NL" sz="1400" u="none" cap="none" strike="noStrike">
                  <a:solidFill>
                    <a:srgbClr val="0075B4"/>
                  </a:solidFill>
                  <a:latin typeface="Arial"/>
                  <a:ea typeface="Arial"/>
                  <a:cs typeface="Arial"/>
                  <a:sym typeface="Arial"/>
                </a:rPr>
                <a:t>informal networks</a:t>
              </a:r>
              <a:endParaRPr b="1" i="0" sz="1400" u="none" cap="none" strike="noStrike">
                <a:solidFill>
                  <a:srgbClr val="0075B4"/>
                </a:solidFill>
                <a:latin typeface="Arial"/>
                <a:ea typeface="Arial"/>
                <a:cs typeface="Arial"/>
                <a:sym typeface="Arial"/>
              </a:endParaRPr>
            </a:p>
          </p:txBody>
        </p:sp>
        <p:sp>
          <p:nvSpPr>
            <p:cNvPr id="213" name="Google Shape;213;p7"/>
            <p:cNvSpPr/>
            <p:nvPr/>
          </p:nvSpPr>
          <p:spPr>
            <a:xfrm>
              <a:off x="1015909" y="2935430"/>
              <a:ext cx="2160600" cy="369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0" lang="nl-NL" sz="1400" u="none" cap="none" strike="noStrike">
                  <a:solidFill>
                    <a:srgbClr val="0075B4"/>
                  </a:solidFill>
                  <a:latin typeface="Arial"/>
                  <a:ea typeface="Arial"/>
                  <a:cs typeface="Arial"/>
                  <a:sym typeface="Arial"/>
                </a:rPr>
                <a:t>buurtzorgteam</a:t>
              </a:r>
              <a:endParaRPr b="1" i="0" sz="1400" u="none" cap="none" strike="noStrike">
                <a:solidFill>
                  <a:srgbClr val="0075B4"/>
                </a:solidFill>
                <a:latin typeface="Arial"/>
                <a:ea typeface="Arial"/>
                <a:cs typeface="Arial"/>
                <a:sym typeface="Arial"/>
              </a:endParaRPr>
            </a:p>
          </p:txBody>
        </p:sp>
        <p:sp>
          <p:nvSpPr>
            <p:cNvPr id="210" name="Google Shape;210;p7"/>
            <p:cNvSpPr/>
            <p:nvPr/>
          </p:nvSpPr>
          <p:spPr>
            <a:xfrm>
              <a:off x="1015835" y="4438356"/>
              <a:ext cx="2160600" cy="369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0" lang="nl-NL" sz="1400" u="none" cap="none" strike="noStrike">
                  <a:solidFill>
                    <a:srgbClr val="0075B4"/>
                  </a:solidFill>
                  <a:latin typeface="Arial"/>
                  <a:ea typeface="Arial"/>
                  <a:cs typeface="Arial"/>
                  <a:sym typeface="Arial"/>
                </a:rPr>
                <a:t>self management client</a:t>
              </a:r>
              <a:endParaRPr b="1" i="0" sz="1400" u="none" cap="none" strike="noStrike">
                <a:solidFill>
                  <a:srgbClr val="0075B4"/>
                </a:solidFill>
                <a:latin typeface="Arial"/>
                <a:ea typeface="Arial"/>
                <a:cs typeface="Arial"/>
                <a:sym typeface="Arial"/>
              </a:endParaRPr>
            </a:p>
          </p:txBody>
        </p:sp>
      </p:grpSp>
      <p:sp>
        <p:nvSpPr>
          <p:cNvPr id="214" name="Google Shape;214;p7"/>
          <p:cNvSpPr/>
          <p:nvPr/>
        </p:nvSpPr>
        <p:spPr>
          <a:xfrm>
            <a:off x="1242450" y="5834575"/>
            <a:ext cx="9707100" cy="366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50000"/>
              </a:lnSpc>
              <a:spcBef>
                <a:spcPts val="1000"/>
              </a:spcBef>
              <a:spcAft>
                <a:spcPts val="0"/>
              </a:spcAft>
              <a:buClr>
                <a:schemeClr val="dk1"/>
              </a:buClr>
              <a:buSzPts val="1100"/>
              <a:buFont typeface="Arial"/>
              <a:buNone/>
            </a:pPr>
            <a:r>
              <a:rPr b="1" i="0" lang="nl-NL" sz="1400" u="none" cap="none" strike="noStrike">
                <a:solidFill>
                  <a:srgbClr val="0075B4"/>
                </a:solidFill>
                <a:latin typeface="Arial"/>
                <a:ea typeface="Arial"/>
                <a:cs typeface="Arial"/>
                <a:sym typeface="Arial"/>
              </a:rPr>
              <a:t>inside out | empowering and adaptive | network creating | supporting | additional | replacement</a:t>
            </a:r>
            <a:endParaRPr b="1" i="0" sz="1400" u="none" cap="none" strike="noStrike">
              <a:solidFill>
                <a:srgbClr val="0075B4"/>
              </a:solidFill>
              <a:latin typeface="Arial"/>
              <a:ea typeface="Arial"/>
              <a:cs typeface="Arial"/>
              <a:sym typeface="Arial"/>
            </a:endParaRPr>
          </a:p>
        </p:txBody>
      </p:sp>
      <p:pic>
        <p:nvPicPr>
          <p:cNvPr id="215" name="Google Shape;215;p7"/>
          <p:cNvPicPr preferRelativeResize="0"/>
          <p:nvPr/>
        </p:nvPicPr>
        <p:blipFill rotWithShape="1">
          <a:blip r:embed="rId4">
            <a:alphaModFix/>
          </a:blip>
          <a:srcRect b="0" l="0" r="0" t="0"/>
          <a:stretch/>
        </p:blipFill>
        <p:spPr>
          <a:xfrm>
            <a:off x="9109039" y="3558612"/>
            <a:ext cx="2794010" cy="1862225"/>
          </a:xfrm>
          <a:prstGeom prst="rect">
            <a:avLst/>
          </a:prstGeom>
          <a:noFill/>
          <a:ln cap="sq" cmpd="sng" w="76200">
            <a:solidFill>
              <a:srgbClr val="FFFFFF"/>
            </a:solidFill>
            <a:prstDash val="solid"/>
            <a:miter lim="8000"/>
            <a:headEnd len="sm" w="sm" type="none"/>
            <a:tailEnd len="sm" w="sm" type="none"/>
          </a:ln>
        </p:spPr>
      </p:pic>
      <p:sp>
        <p:nvSpPr>
          <p:cNvPr id="216" name="Google Shape;216;p7"/>
          <p:cNvSpPr txBox="1"/>
          <p:nvPr>
            <p:ph type="title"/>
          </p:nvPr>
        </p:nvSpPr>
        <p:spPr>
          <a:xfrm>
            <a:off x="74525" y="42600"/>
            <a:ext cx="12049500" cy="811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nl-NL"/>
              <a:t>ONION MODEL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11"/>
          <p:cNvPicPr preferRelativeResize="0"/>
          <p:nvPr/>
        </p:nvPicPr>
        <p:blipFill rotWithShape="1">
          <a:blip r:embed="rId3">
            <a:alphaModFix/>
          </a:blip>
          <a:srcRect b="22970" l="79" r="0" t="10341"/>
          <a:stretch/>
        </p:blipFill>
        <p:spPr>
          <a:xfrm>
            <a:off x="-275" y="848725"/>
            <a:ext cx="12275973" cy="5460624"/>
          </a:xfrm>
          <a:prstGeom prst="rect">
            <a:avLst/>
          </a:prstGeom>
          <a:noFill/>
          <a:ln>
            <a:noFill/>
          </a:ln>
        </p:spPr>
      </p:pic>
      <p:pic>
        <p:nvPicPr>
          <p:cNvPr id="223" name="Google Shape;223;p11"/>
          <p:cNvPicPr preferRelativeResize="0"/>
          <p:nvPr/>
        </p:nvPicPr>
        <p:blipFill rotWithShape="1">
          <a:blip r:embed="rId4">
            <a:alphaModFix/>
          </a:blip>
          <a:srcRect b="0" l="0" r="0" t="0"/>
          <a:stretch/>
        </p:blipFill>
        <p:spPr>
          <a:xfrm>
            <a:off x="222475" y="1143075"/>
            <a:ext cx="3803601" cy="739213"/>
          </a:xfrm>
          <a:prstGeom prst="rect">
            <a:avLst/>
          </a:prstGeom>
          <a:noFill/>
          <a:ln>
            <a:noFill/>
          </a:ln>
          <a:effectLst>
            <a:outerShdw blurRad="990600" rotWithShape="0" algn="ctr" dir="1860000" dist="355600">
              <a:srgbClr val="000000">
                <a:alpha val="27843"/>
              </a:srgbClr>
            </a:outerShdw>
          </a:effectLst>
        </p:spPr>
      </p:pic>
      <p:pic>
        <p:nvPicPr>
          <p:cNvPr id="224" name="Google Shape;224;p11"/>
          <p:cNvPicPr preferRelativeResize="0"/>
          <p:nvPr/>
        </p:nvPicPr>
        <p:blipFill rotWithShape="1">
          <a:blip r:embed="rId5">
            <a:alphaModFix/>
          </a:blip>
          <a:srcRect b="0" l="0" r="0" t="0"/>
          <a:stretch/>
        </p:blipFill>
        <p:spPr>
          <a:xfrm>
            <a:off x="6384023" y="1218680"/>
            <a:ext cx="5288424" cy="815650"/>
          </a:xfrm>
          <a:prstGeom prst="rect">
            <a:avLst/>
          </a:prstGeom>
          <a:noFill/>
          <a:ln>
            <a:noFill/>
          </a:ln>
          <a:effectLst>
            <a:outerShdw blurRad="990600" rotWithShape="0" algn="ctr" dir="1860000" dist="355600">
              <a:srgbClr val="000000">
                <a:alpha val="27843"/>
              </a:srgbClr>
            </a:outerShdw>
          </a:effectLst>
        </p:spPr>
      </p:pic>
      <p:pic>
        <p:nvPicPr>
          <p:cNvPr id="225" name="Google Shape;225;p11"/>
          <p:cNvPicPr preferRelativeResize="0"/>
          <p:nvPr/>
        </p:nvPicPr>
        <p:blipFill rotWithShape="1">
          <a:blip r:embed="rId6">
            <a:alphaModFix/>
          </a:blip>
          <a:srcRect b="0" l="0" r="0" t="0"/>
          <a:stretch/>
        </p:blipFill>
        <p:spPr>
          <a:xfrm>
            <a:off x="218177" y="4333099"/>
            <a:ext cx="4707415" cy="739230"/>
          </a:xfrm>
          <a:prstGeom prst="rect">
            <a:avLst/>
          </a:prstGeom>
          <a:noFill/>
          <a:ln>
            <a:noFill/>
          </a:ln>
          <a:effectLst>
            <a:outerShdw blurRad="990600" rotWithShape="0" algn="ctr" dir="1860000" dist="355600">
              <a:srgbClr val="000000">
                <a:alpha val="27843"/>
              </a:srgbClr>
            </a:outerShdw>
          </a:effectLst>
        </p:spPr>
      </p:pic>
      <p:pic>
        <p:nvPicPr>
          <p:cNvPr id="226" name="Google Shape;226;p11"/>
          <p:cNvPicPr preferRelativeResize="0"/>
          <p:nvPr/>
        </p:nvPicPr>
        <p:blipFill rotWithShape="1">
          <a:blip r:embed="rId7">
            <a:alphaModFix/>
          </a:blip>
          <a:srcRect b="0" l="0" r="0" t="0"/>
          <a:stretch/>
        </p:blipFill>
        <p:spPr>
          <a:xfrm>
            <a:off x="8604775" y="4493900"/>
            <a:ext cx="3054198" cy="659625"/>
          </a:xfrm>
          <a:prstGeom prst="rect">
            <a:avLst/>
          </a:prstGeom>
          <a:noFill/>
          <a:ln>
            <a:noFill/>
          </a:ln>
          <a:effectLst>
            <a:outerShdw blurRad="990600" rotWithShape="0" algn="ctr" dir="1860000" dist="355600">
              <a:srgbClr val="000000">
                <a:alpha val="27843"/>
              </a:srgbClr>
            </a:outerShdw>
          </a:effectLst>
        </p:spPr>
      </p:pic>
      <p:pic>
        <p:nvPicPr>
          <p:cNvPr id="227" name="Google Shape;227;p11"/>
          <p:cNvPicPr preferRelativeResize="0"/>
          <p:nvPr/>
        </p:nvPicPr>
        <p:blipFill rotWithShape="1">
          <a:blip r:embed="rId8">
            <a:alphaModFix/>
          </a:blip>
          <a:srcRect b="0" l="0" r="0" t="0"/>
          <a:stretch/>
        </p:blipFill>
        <p:spPr>
          <a:xfrm>
            <a:off x="222475" y="3249700"/>
            <a:ext cx="3803599" cy="659625"/>
          </a:xfrm>
          <a:prstGeom prst="rect">
            <a:avLst/>
          </a:prstGeom>
          <a:noFill/>
          <a:ln>
            <a:noFill/>
          </a:ln>
          <a:effectLst>
            <a:outerShdw blurRad="990600" rotWithShape="0" algn="ctr" dir="1860000" dist="355600">
              <a:srgbClr val="000000">
                <a:alpha val="27843"/>
              </a:srgbClr>
            </a:outerShdw>
          </a:effectLst>
        </p:spPr>
      </p:pic>
      <p:pic>
        <p:nvPicPr>
          <p:cNvPr id="228" name="Google Shape;228;p11"/>
          <p:cNvPicPr preferRelativeResize="0"/>
          <p:nvPr/>
        </p:nvPicPr>
        <p:blipFill rotWithShape="1">
          <a:blip r:embed="rId9">
            <a:alphaModFix/>
          </a:blip>
          <a:srcRect b="0" l="0" r="0" t="0"/>
          <a:stretch/>
        </p:blipFill>
        <p:spPr>
          <a:xfrm>
            <a:off x="7868843" y="3516733"/>
            <a:ext cx="3803613" cy="659614"/>
          </a:xfrm>
          <a:prstGeom prst="rect">
            <a:avLst/>
          </a:prstGeom>
          <a:noFill/>
          <a:ln>
            <a:noFill/>
          </a:ln>
          <a:effectLst>
            <a:outerShdw blurRad="990600" rotWithShape="0" algn="ctr" dir="1860000" dist="355600">
              <a:srgbClr val="000000">
                <a:alpha val="27843"/>
              </a:srgbClr>
            </a:outerShdw>
          </a:effectLst>
        </p:spPr>
      </p:pic>
      <p:pic>
        <p:nvPicPr>
          <p:cNvPr id="229" name="Google Shape;229;p11"/>
          <p:cNvPicPr preferRelativeResize="0"/>
          <p:nvPr/>
        </p:nvPicPr>
        <p:blipFill rotWithShape="1">
          <a:blip r:embed="rId10">
            <a:alphaModFix/>
          </a:blip>
          <a:srcRect b="0" l="0" r="0" t="0"/>
          <a:stretch/>
        </p:blipFill>
        <p:spPr>
          <a:xfrm>
            <a:off x="218182" y="5418537"/>
            <a:ext cx="4914525" cy="764205"/>
          </a:xfrm>
          <a:prstGeom prst="rect">
            <a:avLst/>
          </a:prstGeom>
          <a:noFill/>
          <a:ln>
            <a:noFill/>
          </a:ln>
          <a:effectLst>
            <a:outerShdw blurRad="990600" rotWithShape="0" algn="ctr" dir="1860000" dist="355600">
              <a:srgbClr val="000000">
                <a:alpha val="27843"/>
              </a:srgbClr>
            </a:outerShdw>
          </a:effectLst>
        </p:spPr>
      </p:pic>
      <p:pic>
        <p:nvPicPr>
          <p:cNvPr descr="buurtwonen logo.png" id="230" name="Google Shape;230;p11"/>
          <p:cNvPicPr preferRelativeResize="0"/>
          <p:nvPr/>
        </p:nvPicPr>
        <p:blipFill rotWithShape="1">
          <a:blip r:embed="rId11">
            <a:alphaModFix/>
          </a:blip>
          <a:srcRect b="0" l="0" r="0" t="0"/>
          <a:stretch/>
        </p:blipFill>
        <p:spPr>
          <a:xfrm rot="262627">
            <a:off x="-311366" y="1401026"/>
            <a:ext cx="4871283" cy="2425945"/>
          </a:xfrm>
          <a:prstGeom prst="rect">
            <a:avLst/>
          </a:prstGeom>
          <a:noFill/>
          <a:ln>
            <a:noFill/>
          </a:ln>
          <a:effectLst>
            <a:outerShdw blurRad="57150" rotWithShape="0" algn="bl" dir="5400000" dist="19050">
              <a:srgbClr val="000000">
                <a:alpha val="49019"/>
              </a:srgbClr>
            </a:outerShdw>
          </a:effectLst>
        </p:spPr>
      </p:pic>
      <p:pic>
        <p:nvPicPr>
          <p:cNvPr descr="buurtzorg+logo.png" id="231" name="Google Shape;231;p11"/>
          <p:cNvPicPr preferRelativeResize="0"/>
          <p:nvPr/>
        </p:nvPicPr>
        <p:blipFill rotWithShape="1">
          <a:blip r:embed="rId12">
            <a:alphaModFix/>
          </a:blip>
          <a:srcRect b="0" l="0" r="0" t="0"/>
          <a:stretch/>
        </p:blipFill>
        <p:spPr>
          <a:xfrm rot="490246">
            <a:off x="8191223" y="1502867"/>
            <a:ext cx="4192401" cy="2706861"/>
          </a:xfrm>
          <a:prstGeom prst="rect">
            <a:avLst/>
          </a:prstGeom>
          <a:noFill/>
          <a:ln>
            <a:noFill/>
          </a:ln>
          <a:effectLst>
            <a:outerShdw blurRad="57150" rotWithShape="0" algn="bl" dir="5400000" dist="19050">
              <a:srgbClr val="000000">
                <a:alpha val="49019"/>
              </a:srgbClr>
            </a:outerShdw>
          </a:effectLst>
        </p:spPr>
      </p:pic>
      <p:sp>
        <p:nvSpPr>
          <p:cNvPr id="232" name="Google Shape;232;p11"/>
          <p:cNvSpPr txBox="1"/>
          <p:nvPr/>
        </p:nvSpPr>
        <p:spPr>
          <a:xfrm>
            <a:off x="0" y="6437100"/>
            <a:ext cx="3519300" cy="420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nl-NL" sz="800" u="none" cap="none" strike="noStrike">
                <a:solidFill>
                  <a:srgbClr val="0075B4"/>
                </a:solidFill>
                <a:latin typeface="Arial"/>
                <a:ea typeface="Arial"/>
                <a:cs typeface="Arial"/>
                <a:sym typeface="Arial"/>
              </a:rPr>
              <a:t>© 2019 Buurtzorg International Holding BV - All Rights Reserved</a:t>
            </a:r>
            <a:endParaRPr b="0" i="0" sz="800" u="none" cap="none" strike="noStrike">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32991a19a7a_0_0"/>
          <p:cNvSpPr txBox="1"/>
          <p:nvPr>
            <p:ph type="title"/>
          </p:nvPr>
        </p:nvSpPr>
        <p:spPr>
          <a:xfrm>
            <a:off x="74525" y="42600"/>
            <a:ext cx="12049500" cy="811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nl-NL"/>
              <a:t>BUURTZORG INTERNATIONAL</a:t>
            </a:r>
            <a:endParaRPr/>
          </a:p>
        </p:txBody>
      </p:sp>
      <p:pic>
        <p:nvPicPr>
          <p:cNvPr id="239" name="Google Shape;239;g32991a19a7a_0_0"/>
          <p:cNvPicPr preferRelativeResize="0"/>
          <p:nvPr/>
        </p:nvPicPr>
        <p:blipFill>
          <a:blip r:embed="rId3">
            <a:alphaModFix/>
          </a:blip>
          <a:stretch>
            <a:fillRect/>
          </a:stretch>
        </p:blipFill>
        <p:spPr>
          <a:xfrm>
            <a:off x="1926913" y="121375"/>
            <a:ext cx="8370877" cy="6278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3"/>
          <p:cNvSpPr txBox="1"/>
          <p:nvPr>
            <p:ph type="title"/>
          </p:nvPr>
        </p:nvSpPr>
        <p:spPr>
          <a:xfrm>
            <a:off x="74525" y="42600"/>
            <a:ext cx="12049500" cy="811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nl-NL"/>
              <a:t>Our future vision</a:t>
            </a:r>
            <a:endParaRPr/>
          </a:p>
        </p:txBody>
      </p:sp>
      <p:pic>
        <p:nvPicPr>
          <p:cNvPr id="246" name="Google Shape;246;p13"/>
          <p:cNvPicPr preferRelativeResize="0"/>
          <p:nvPr/>
        </p:nvPicPr>
        <p:blipFill rotWithShape="1">
          <a:blip r:embed="rId3">
            <a:alphaModFix/>
          </a:blip>
          <a:srcRect b="0" l="0" r="0" t="0"/>
          <a:stretch/>
        </p:blipFill>
        <p:spPr>
          <a:xfrm>
            <a:off x="2062631" y="739124"/>
            <a:ext cx="8225592" cy="5116890"/>
          </a:xfrm>
          <a:prstGeom prst="rect">
            <a:avLst/>
          </a:prstGeom>
          <a:noFill/>
          <a:ln>
            <a:noFill/>
          </a:ln>
        </p:spPr>
      </p:pic>
      <p:sp>
        <p:nvSpPr>
          <p:cNvPr id="247" name="Google Shape;247;p13"/>
          <p:cNvSpPr txBox="1"/>
          <p:nvPr/>
        </p:nvSpPr>
        <p:spPr>
          <a:xfrm>
            <a:off x="1986675" y="1881585"/>
            <a:ext cx="1649700" cy="3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50"/>
              <a:buFont typeface="Arial"/>
              <a:buNone/>
            </a:pPr>
            <a:r>
              <a:rPr b="0" i="0" lang="nl-NL" sz="850" u="none" cap="none" strike="noStrike">
                <a:solidFill>
                  <a:srgbClr val="000000"/>
                </a:solidFill>
                <a:latin typeface="Helvetica Neue"/>
                <a:ea typeface="Helvetica Neue"/>
                <a:cs typeface="Helvetica Neue"/>
                <a:sym typeface="Helvetica Neue"/>
              </a:rPr>
              <a:t>Prevention as a mindset</a:t>
            </a:r>
            <a:endParaRPr b="0" i="0" sz="850" u="none" cap="none" strike="noStrike">
              <a:solidFill>
                <a:srgbClr val="000000"/>
              </a:solidFill>
              <a:latin typeface="Helvetica Neue"/>
              <a:ea typeface="Helvetica Neue"/>
              <a:cs typeface="Helvetica Neue"/>
              <a:sym typeface="Helvetica Neue"/>
            </a:endParaRPr>
          </a:p>
        </p:txBody>
      </p:sp>
      <p:sp>
        <p:nvSpPr>
          <p:cNvPr id="248" name="Google Shape;248;p13"/>
          <p:cNvSpPr txBox="1"/>
          <p:nvPr/>
        </p:nvSpPr>
        <p:spPr>
          <a:xfrm>
            <a:off x="1986675" y="2066107"/>
            <a:ext cx="15741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nl-NL" sz="800" u="none" cap="none" strike="noStrike">
                <a:solidFill>
                  <a:schemeClr val="lt1"/>
                </a:solidFill>
                <a:latin typeface="Helvetica Neue"/>
                <a:ea typeface="Helvetica Neue"/>
                <a:cs typeface="Helvetica Neue"/>
                <a:sym typeface="Helvetica Neue"/>
              </a:rPr>
              <a:t>We increase the independence of people and its network and bank on collective prevention</a:t>
            </a:r>
            <a:endParaRPr b="0" i="0" sz="800" u="none" cap="none" strike="noStrike">
              <a:solidFill>
                <a:schemeClr val="lt1"/>
              </a:solidFill>
              <a:latin typeface="Helvetica Neue"/>
              <a:ea typeface="Helvetica Neue"/>
              <a:cs typeface="Helvetica Neue"/>
              <a:sym typeface="Helvetica Neue"/>
            </a:endParaRPr>
          </a:p>
        </p:txBody>
      </p:sp>
      <p:sp>
        <p:nvSpPr>
          <p:cNvPr id="249" name="Google Shape;249;p13"/>
          <p:cNvSpPr txBox="1"/>
          <p:nvPr/>
        </p:nvSpPr>
        <p:spPr>
          <a:xfrm>
            <a:off x="3875339" y="675750"/>
            <a:ext cx="1649700" cy="3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50"/>
              <a:buFont typeface="Arial"/>
              <a:buNone/>
            </a:pPr>
            <a:r>
              <a:rPr b="0" i="0" lang="nl-NL" sz="850" u="none" cap="none" strike="noStrike">
                <a:solidFill>
                  <a:srgbClr val="000000"/>
                </a:solidFill>
                <a:latin typeface="Arial"/>
                <a:ea typeface="Arial"/>
                <a:cs typeface="Arial"/>
                <a:sym typeface="Arial"/>
              </a:rPr>
              <a:t>  Caring Neighborhood</a:t>
            </a:r>
            <a:endParaRPr b="0" i="0" sz="850" u="none" cap="none" strike="noStrike">
              <a:solidFill>
                <a:srgbClr val="000000"/>
              </a:solidFill>
              <a:latin typeface="Arial"/>
              <a:ea typeface="Arial"/>
              <a:cs typeface="Arial"/>
              <a:sym typeface="Arial"/>
            </a:endParaRPr>
          </a:p>
        </p:txBody>
      </p:sp>
      <p:sp>
        <p:nvSpPr>
          <p:cNvPr id="250" name="Google Shape;250;p13"/>
          <p:cNvSpPr txBox="1"/>
          <p:nvPr/>
        </p:nvSpPr>
        <p:spPr>
          <a:xfrm>
            <a:off x="3940473" y="893836"/>
            <a:ext cx="14004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nl-NL" sz="800" u="none" cap="none" strike="noStrike">
                <a:solidFill>
                  <a:schemeClr val="lt1"/>
                </a:solidFill>
                <a:latin typeface="Helvetica Neue"/>
                <a:ea typeface="Helvetica Neue"/>
                <a:cs typeface="Helvetica Neue"/>
                <a:sym typeface="Helvetica Neue"/>
              </a:rPr>
              <a:t>We create neighborhoods in order to adopt social connections and promote health    </a:t>
            </a:r>
            <a:endParaRPr b="0" i="0" sz="800" u="none" cap="none" strike="noStrike">
              <a:solidFill>
                <a:schemeClr val="lt1"/>
              </a:solidFill>
              <a:latin typeface="Helvetica Neue"/>
              <a:ea typeface="Helvetica Neue"/>
              <a:cs typeface="Helvetica Neue"/>
              <a:sym typeface="Helvetica Neue"/>
            </a:endParaRPr>
          </a:p>
        </p:txBody>
      </p:sp>
      <p:sp>
        <p:nvSpPr>
          <p:cNvPr id="251" name="Google Shape;251;p13"/>
          <p:cNvSpPr txBox="1"/>
          <p:nvPr/>
        </p:nvSpPr>
        <p:spPr>
          <a:xfrm>
            <a:off x="8368941" y="708476"/>
            <a:ext cx="1209600" cy="3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50"/>
              <a:buFont typeface="Arial"/>
              <a:buNone/>
            </a:pPr>
            <a:r>
              <a:rPr b="0" i="0" lang="nl-NL" sz="850" u="none" cap="none" strike="noStrike">
                <a:solidFill>
                  <a:srgbClr val="000000"/>
                </a:solidFill>
                <a:latin typeface="Helvetica Neue"/>
                <a:ea typeface="Helvetica Neue"/>
                <a:cs typeface="Helvetica Neue"/>
                <a:sym typeface="Helvetica Neue"/>
              </a:rPr>
              <a:t>Int. primary care </a:t>
            </a:r>
            <a:endParaRPr b="0" i="0" sz="850" u="none" cap="none" strike="noStrike">
              <a:solidFill>
                <a:srgbClr val="000000"/>
              </a:solidFill>
              <a:latin typeface="Helvetica Neue"/>
              <a:ea typeface="Helvetica Neue"/>
              <a:cs typeface="Helvetica Neue"/>
              <a:sym typeface="Helvetica Neue"/>
            </a:endParaRPr>
          </a:p>
        </p:txBody>
      </p:sp>
      <p:sp>
        <p:nvSpPr>
          <p:cNvPr id="252" name="Google Shape;252;p13"/>
          <p:cNvSpPr txBox="1"/>
          <p:nvPr/>
        </p:nvSpPr>
        <p:spPr>
          <a:xfrm>
            <a:off x="8304730" y="889882"/>
            <a:ext cx="14004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nl-NL" sz="800" u="none" cap="none" strike="noStrike">
                <a:solidFill>
                  <a:schemeClr val="lt1"/>
                </a:solidFill>
                <a:latin typeface="Helvetica Neue"/>
                <a:ea typeface="Helvetica Neue"/>
                <a:cs typeface="Helvetica Neue"/>
                <a:sym typeface="Helvetica Neue"/>
              </a:rPr>
              <a:t>We strengthen the connection and collaboration between primary care professionals in the neighborhood  </a:t>
            </a:r>
            <a:endParaRPr b="0" i="0" sz="800" u="none" cap="none" strike="noStrike">
              <a:solidFill>
                <a:schemeClr val="lt1"/>
              </a:solidFill>
              <a:latin typeface="Helvetica Neue"/>
              <a:ea typeface="Helvetica Neue"/>
              <a:cs typeface="Helvetica Neue"/>
              <a:sym typeface="Helvetica Neue"/>
            </a:endParaRPr>
          </a:p>
        </p:txBody>
      </p:sp>
      <p:sp>
        <p:nvSpPr>
          <p:cNvPr id="253" name="Google Shape;253;p13"/>
          <p:cNvSpPr txBox="1"/>
          <p:nvPr/>
        </p:nvSpPr>
        <p:spPr>
          <a:xfrm>
            <a:off x="8927560" y="1881585"/>
            <a:ext cx="1341300" cy="3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50"/>
              <a:buFont typeface="Arial"/>
              <a:buNone/>
            </a:pPr>
            <a:r>
              <a:rPr b="0" i="0" lang="nl-NL" sz="850" u="none" cap="none" strike="noStrike">
                <a:solidFill>
                  <a:srgbClr val="000000"/>
                </a:solidFill>
                <a:latin typeface="Helvetica Neue"/>
                <a:ea typeface="Helvetica Neue"/>
                <a:cs typeface="Helvetica Neue"/>
                <a:sym typeface="Helvetica Neue"/>
              </a:rPr>
              <a:t>Treatment closeby </a:t>
            </a:r>
            <a:endParaRPr b="0" i="0" sz="850" u="none" cap="none" strike="noStrike">
              <a:solidFill>
                <a:srgbClr val="000000"/>
              </a:solidFill>
              <a:latin typeface="Helvetica Neue"/>
              <a:ea typeface="Helvetica Neue"/>
              <a:cs typeface="Helvetica Neue"/>
              <a:sym typeface="Helvetica Neue"/>
            </a:endParaRPr>
          </a:p>
        </p:txBody>
      </p:sp>
      <p:sp>
        <p:nvSpPr>
          <p:cNvPr id="254" name="Google Shape;254;p13"/>
          <p:cNvSpPr txBox="1"/>
          <p:nvPr/>
        </p:nvSpPr>
        <p:spPr>
          <a:xfrm>
            <a:off x="8971541" y="2092484"/>
            <a:ext cx="13689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nl-NL" sz="800" u="none" cap="none" strike="noStrike">
                <a:solidFill>
                  <a:schemeClr val="lt1"/>
                </a:solidFill>
                <a:latin typeface="Helvetica Neue"/>
                <a:ea typeface="Helvetica Neue"/>
                <a:cs typeface="Helvetica Neue"/>
                <a:sym typeface="Helvetica Neue"/>
              </a:rPr>
              <a:t>we make sure that people receive specialist care and, rehabilitate in their own neighborhood </a:t>
            </a:r>
            <a:endParaRPr b="0" i="0" sz="800" u="none" cap="none" strike="noStrike">
              <a:solidFill>
                <a:schemeClr val="lt1"/>
              </a:solidFill>
              <a:latin typeface="Helvetica Neue"/>
              <a:ea typeface="Helvetica Neue"/>
              <a:cs typeface="Helvetica Neue"/>
              <a:sym typeface="Helvetica Neue"/>
            </a:endParaRPr>
          </a:p>
        </p:txBody>
      </p:sp>
      <p:sp>
        <p:nvSpPr>
          <p:cNvPr id="255" name="Google Shape;255;p13"/>
          <p:cNvSpPr txBox="1"/>
          <p:nvPr/>
        </p:nvSpPr>
        <p:spPr>
          <a:xfrm>
            <a:off x="5106743" y="5476261"/>
            <a:ext cx="19128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nl-NL" sz="900" u="none" cap="none" strike="noStrike">
                <a:solidFill>
                  <a:srgbClr val="000000"/>
                </a:solidFill>
                <a:latin typeface="Helvetica Neue"/>
                <a:ea typeface="Helvetica Neue"/>
                <a:cs typeface="Helvetica Neue"/>
                <a:sym typeface="Helvetica Neue"/>
              </a:rPr>
              <a:t>The Learning Neighborhood</a:t>
            </a:r>
            <a:endParaRPr b="0" i="0" sz="900" u="none" cap="none" strike="noStrike">
              <a:solidFill>
                <a:srgbClr val="000000"/>
              </a:solidFill>
              <a:latin typeface="Helvetica Neue"/>
              <a:ea typeface="Helvetica Neue"/>
              <a:cs typeface="Helvetica Neue"/>
              <a:sym typeface="Helvetica Neue"/>
            </a:endParaRPr>
          </a:p>
        </p:txBody>
      </p:sp>
      <p:sp>
        <p:nvSpPr>
          <p:cNvPr id="256" name="Google Shape;256;p13"/>
          <p:cNvSpPr txBox="1"/>
          <p:nvPr/>
        </p:nvSpPr>
        <p:spPr>
          <a:xfrm>
            <a:off x="3772861" y="5711864"/>
            <a:ext cx="4596300" cy="591000"/>
          </a:xfrm>
          <a:prstGeom prst="rect">
            <a:avLst/>
          </a:prstGeom>
          <a:noFill/>
          <a:ln>
            <a:noFill/>
          </a:ln>
        </p:spPr>
        <p:txBody>
          <a:bodyPr anchorCtr="0" anchor="t" bIns="91425" lIns="91425" spcFirstLastPara="1" rIns="91425" wrap="square" tIns="91425">
            <a:spAutoFit/>
          </a:bodyPr>
          <a:lstStyle/>
          <a:p>
            <a:pPr indent="0" lvl="0" marL="152400" marR="152400" rtl="0" algn="ctr">
              <a:lnSpc>
                <a:spcPct val="115000"/>
              </a:lnSpc>
              <a:spcBef>
                <a:spcPts val="1800"/>
              </a:spcBef>
              <a:spcAft>
                <a:spcPts val="1800"/>
              </a:spcAft>
              <a:buClr>
                <a:srgbClr val="000000"/>
              </a:buClr>
              <a:buSzPts val="800"/>
              <a:buFont typeface="Arial"/>
              <a:buNone/>
            </a:pPr>
            <a:r>
              <a:rPr b="0" i="0" lang="nl-NL" sz="800" u="none" cap="none" strike="noStrike">
                <a:solidFill>
                  <a:schemeClr val="lt1"/>
                </a:solidFill>
                <a:latin typeface="Helvetica Neue"/>
                <a:ea typeface="Helvetica Neue"/>
                <a:cs typeface="Helvetica Neue"/>
                <a:sym typeface="Helvetica Neue"/>
              </a:rPr>
              <a:t>We ensure that we gain better insight at the neighborhood level into what we do and what it yields. This creates a network of knowledge exchange between neighborhoods so that good projects can be quickly scaled up.</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Buurtzorg 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sis">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asis">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Jessica Sikma</dc:creator>
</cp:coreProperties>
</file>