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89" r:id="rId3"/>
    <p:sldId id="290" r:id="rId4"/>
    <p:sldId id="363" r:id="rId5"/>
    <p:sldId id="258" r:id="rId6"/>
    <p:sldId id="364" r:id="rId7"/>
    <p:sldId id="365" r:id="rId8"/>
    <p:sldId id="439" r:id="rId9"/>
    <p:sldId id="394" r:id="rId10"/>
    <p:sldId id="441" r:id="rId11"/>
    <p:sldId id="443" r:id="rId12"/>
    <p:sldId id="44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0" d="100"/>
          <a:sy n="100" d="100"/>
        </p:scale>
        <p:origin x="96" y="3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Cecchini_m\Downloads\nbec9v%20(1).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Users\Cecchini_m\Downloads\nbec9v%20(1).xlsx" TargetMode="External"/><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oleObject" Target="https://oecd-my.sharepoint.com/personal/michele_cecchini_oecd_org/Documents/Old%20NOBACKUP/Presentations/work%20for%20presentations/Cecchini_Rome_May2022.xlsx" TargetMode="External"/><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3" Type="http://schemas.openxmlformats.org/officeDocument/2006/relationships/oleObject" Target="https://oecd-my.sharepoint.com/personal/michele_cecchini_oecd_org/Documents/Old%20NOBACKUP/Presentations/work%20for%20presentations/Cecchini_Rome_May2022.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2216797117501207E-2"/>
          <c:y val="5.1332733239916738E-2"/>
          <c:w val="0.92848401295567606"/>
          <c:h val="0.63480944071510048"/>
        </c:manualLayout>
      </c:layout>
      <c:barChart>
        <c:barDir val="col"/>
        <c:grouping val="clustered"/>
        <c:varyColors val="0"/>
        <c:ser>
          <c:idx val="0"/>
          <c:order val="0"/>
          <c:tx>
            <c:strRef>
              <c:f>'g5-10'!$B$26</c:f>
              <c:strCache>
                <c:ptCount val="1"/>
                <c:pt idx="0">
                  <c:v>2019</c:v>
                </c:pt>
              </c:strCache>
            </c:strRef>
          </c:tx>
          <c:spPr>
            <a:solidFill>
              <a:srgbClr val="006BB6"/>
            </a:solidFill>
            <a:ln w="25400">
              <a:solidFill>
                <a:srgbClr val="006BB6"/>
              </a:solidFill>
            </a:ln>
          </c:spPr>
          <c:invertIfNegative val="0"/>
          <c:dPt>
            <c:idx val="9"/>
            <c:invertIfNegative val="0"/>
            <c:bubble3D val="0"/>
            <c:extLst>
              <c:ext xmlns:c16="http://schemas.microsoft.com/office/drawing/2014/chart" uri="{C3380CC4-5D6E-409C-BE32-E72D297353CC}">
                <c16:uniqueId val="{00000000-2456-4161-AEF6-F583B4E97843}"/>
              </c:ext>
            </c:extLst>
          </c:dPt>
          <c:dPt>
            <c:idx val="10"/>
            <c:invertIfNegative val="0"/>
            <c:bubble3D val="0"/>
            <c:extLst>
              <c:ext xmlns:c16="http://schemas.microsoft.com/office/drawing/2014/chart" uri="{C3380CC4-5D6E-409C-BE32-E72D297353CC}">
                <c16:uniqueId val="{00000002-2456-4161-AEF6-F583B4E97843}"/>
              </c:ext>
            </c:extLst>
          </c:dPt>
          <c:dPt>
            <c:idx val="11"/>
            <c:invertIfNegative val="0"/>
            <c:bubble3D val="0"/>
            <c:extLst>
              <c:ext xmlns:c16="http://schemas.microsoft.com/office/drawing/2014/chart" uri="{C3380CC4-5D6E-409C-BE32-E72D297353CC}">
                <c16:uniqueId val="{00000003-2456-4161-AEF6-F583B4E97843}"/>
              </c:ext>
            </c:extLst>
          </c:dPt>
          <c:dPt>
            <c:idx val="13"/>
            <c:invertIfNegative val="0"/>
            <c:bubble3D val="0"/>
            <c:spPr>
              <a:solidFill>
                <a:schemeClr val="accent2"/>
              </a:solidFill>
              <a:ln w="25400">
                <a:solidFill>
                  <a:schemeClr val="accent2"/>
                </a:solidFill>
              </a:ln>
            </c:spPr>
            <c:extLst>
              <c:ext xmlns:c16="http://schemas.microsoft.com/office/drawing/2014/chart" uri="{C3380CC4-5D6E-409C-BE32-E72D297353CC}">
                <c16:uniqueId val="{0000000A-2456-4161-AEF6-F583B4E97843}"/>
              </c:ext>
            </c:extLst>
          </c:dPt>
          <c:cat>
            <c:strRef>
              <c:f>'g5-10'!$A$27:$A$61</c:f>
              <c:strCache>
                <c:ptCount val="35"/>
                <c:pt idx="0">
                  <c:v>Italy</c:v>
                </c:pt>
                <c:pt idx="1">
                  <c:v>Finland</c:v>
                </c:pt>
                <c:pt idx="2">
                  <c:v>Estonia</c:v>
                </c:pt>
                <c:pt idx="3">
                  <c:v>Germany</c:v>
                </c:pt>
                <c:pt idx="4">
                  <c:v>Netherlands</c:v>
                </c:pt>
                <c:pt idx="5">
                  <c:v>Hungary</c:v>
                </c:pt>
                <c:pt idx="6">
                  <c:v>Czechia</c:v>
                </c:pt>
                <c:pt idx="7">
                  <c:v>Slovenia</c:v>
                </c:pt>
                <c:pt idx="8">
                  <c:v>Sweden</c:v>
                </c:pt>
                <c:pt idx="9">
                  <c:v>Croatia</c:v>
                </c:pt>
                <c:pt idx="10">
                  <c:v>Bulgaria</c:v>
                </c:pt>
                <c:pt idx="11">
                  <c:v>Lithuania</c:v>
                </c:pt>
                <c:pt idx="12">
                  <c:v>Ireland</c:v>
                </c:pt>
                <c:pt idx="13">
                  <c:v>EU27</c:v>
                </c:pt>
                <c:pt idx="14">
                  <c:v>Latvia</c:v>
                </c:pt>
                <c:pt idx="15">
                  <c:v>Luxembourg</c:v>
                </c:pt>
                <c:pt idx="16">
                  <c:v>Denmark</c:v>
                </c:pt>
                <c:pt idx="17">
                  <c:v>Spain</c:v>
                </c:pt>
                <c:pt idx="18">
                  <c:v>Austria</c:v>
                </c:pt>
                <c:pt idx="19">
                  <c:v>Poland</c:v>
                </c:pt>
                <c:pt idx="20">
                  <c:v>France</c:v>
                </c:pt>
                <c:pt idx="21">
                  <c:v>Portugal</c:v>
                </c:pt>
                <c:pt idx="22">
                  <c:v>Belgium</c:v>
                </c:pt>
                <c:pt idx="23">
                  <c:v>Malta</c:v>
                </c:pt>
                <c:pt idx="24">
                  <c:v>Romania</c:v>
                </c:pt>
                <c:pt idx="25">
                  <c:v>Greece</c:v>
                </c:pt>
                <c:pt idx="26">
                  <c:v>Cyprus</c:v>
                </c:pt>
                <c:pt idx="27">
                  <c:v>Slovak Republic</c:v>
                </c:pt>
                <c:pt idx="29">
                  <c:v>United Kingdom</c:v>
                </c:pt>
                <c:pt idx="30">
                  <c:v>Norway</c:v>
                </c:pt>
                <c:pt idx="31">
                  <c:v>Iceland</c:v>
                </c:pt>
                <c:pt idx="32">
                  <c:v>Switzerland</c:v>
                </c:pt>
                <c:pt idx="33">
                  <c:v>Serbia</c:v>
                </c:pt>
                <c:pt idx="34">
                  <c:v>Bosnia and Herzegovina</c:v>
                </c:pt>
              </c:strCache>
            </c:strRef>
          </c:cat>
          <c:val>
            <c:numRef>
              <c:f>'g5-10'!$B$27:$B$61</c:f>
              <c:numCache>
                <c:formatCode>0.0</c:formatCode>
                <c:ptCount val="35"/>
                <c:pt idx="0">
                  <c:v>4.7169999999999996</c:v>
                </c:pt>
                <c:pt idx="1">
                  <c:v>3.9950000000000001</c:v>
                </c:pt>
                <c:pt idx="2">
                  <c:v>3.6</c:v>
                </c:pt>
                <c:pt idx="3">
                  <c:v>3.4630000000000001</c:v>
                </c:pt>
                <c:pt idx="4">
                  <c:v>3.3</c:v>
                </c:pt>
                <c:pt idx="5">
                  <c:v>3.19</c:v>
                </c:pt>
                <c:pt idx="6">
                  <c:v>3.1850000000000001</c:v>
                </c:pt>
                <c:pt idx="7">
                  <c:v>3.1840000000000002</c:v>
                </c:pt>
                <c:pt idx="8">
                  <c:v>3.1760000000000002</c:v>
                </c:pt>
                <c:pt idx="9">
                  <c:v>2.9729999999999999</c:v>
                </c:pt>
                <c:pt idx="10">
                  <c:v>2.9580000000000002</c:v>
                </c:pt>
                <c:pt idx="11">
                  <c:v>2.72</c:v>
                </c:pt>
                <c:pt idx="12">
                  <c:v>2.6549999999999998</c:v>
                </c:pt>
                <c:pt idx="13">
                  <c:v>2.5831290322580651</c:v>
                </c:pt>
                <c:pt idx="14">
                  <c:v>2.5550000000000002</c:v>
                </c:pt>
                <c:pt idx="15">
                  <c:v>2.4510000000000001</c:v>
                </c:pt>
                <c:pt idx="16">
                  <c:v>2.2290000000000001</c:v>
                </c:pt>
                <c:pt idx="17">
                  <c:v>2.1429999999999998</c:v>
                </c:pt>
                <c:pt idx="18">
                  <c:v>2.0880000000000001</c:v>
                </c:pt>
                <c:pt idx="19">
                  <c:v>2.0870000000000002</c:v>
                </c:pt>
                <c:pt idx="20">
                  <c:v>2.0489999999999999</c:v>
                </c:pt>
                <c:pt idx="21">
                  <c:v>1.7729999999999999</c:v>
                </c:pt>
                <c:pt idx="22">
                  <c:v>1.597</c:v>
                </c:pt>
                <c:pt idx="23">
                  <c:v>1.5449999999999999</c:v>
                </c:pt>
                <c:pt idx="24">
                  <c:v>1.522</c:v>
                </c:pt>
                <c:pt idx="25">
                  <c:v>1.2949999999999999</c:v>
                </c:pt>
                <c:pt idx="26">
                  <c:v>1.2070000000000001</c:v>
                </c:pt>
                <c:pt idx="27">
                  <c:v>0.81100000000000005</c:v>
                </c:pt>
                <c:pt idx="29">
                  <c:v>4.9630000000000001</c:v>
                </c:pt>
                <c:pt idx="30">
                  <c:v>2.629</c:v>
                </c:pt>
                <c:pt idx="31">
                  <c:v>2.242</c:v>
                </c:pt>
                <c:pt idx="32">
                  <c:v>1.7749999999999999</c:v>
                </c:pt>
              </c:numCache>
            </c:numRef>
          </c:val>
          <c:extLst>
            <c:ext xmlns:c16="http://schemas.microsoft.com/office/drawing/2014/chart" uri="{C3380CC4-5D6E-409C-BE32-E72D297353CC}">
              <c16:uniqueId val="{00000004-2456-4161-AEF6-F583B4E97843}"/>
            </c:ext>
          </c:extLst>
        </c:ser>
        <c:ser>
          <c:idx val="1"/>
          <c:order val="1"/>
          <c:tx>
            <c:strRef>
              <c:f>'g5-10'!$C$26</c:f>
              <c:strCache>
                <c:ptCount val="1"/>
                <c:pt idx="0">
                  <c:v>2022</c:v>
                </c:pt>
              </c:strCache>
            </c:strRef>
          </c:tx>
          <c:spPr>
            <a:solidFill>
              <a:srgbClr val="00AACC"/>
            </a:solidFill>
            <a:ln w="25400">
              <a:noFill/>
            </a:ln>
          </c:spPr>
          <c:invertIfNegative val="0"/>
          <c:dPt>
            <c:idx val="9"/>
            <c:invertIfNegative val="0"/>
            <c:bubble3D val="0"/>
            <c:extLst>
              <c:ext xmlns:c16="http://schemas.microsoft.com/office/drawing/2014/chart" uri="{C3380CC4-5D6E-409C-BE32-E72D297353CC}">
                <c16:uniqueId val="{00000005-2456-4161-AEF6-F583B4E97843}"/>
              </c:ext>
            </c:extLst>
          </c:dPt>
          <c:dPt>
            <c:idx val="10"/>
            <c:invertIfNegative val="0"/>
            <c:bubble3D val="0"/>
            <c:extLst>
              <c:ext xmlns:c16="http://schemas.microsoft.com/office/drawing/2014/chart" uri="{C3380CC4-5D6E-409C-BE32-E72D297353CC}">
                <c16:uniqueId val="{00000007-2456-4161-AEF6-F583B4E97843}"/>
              </c:ext>
            </c:extLst>
          </c:dPt>
          <c:dPt>
            <c:idx val="11"/>
            <c:invertIfNegative val="0"/>
            <c:bubble3D val="0"/>
            <c:extLst>
              <c:ext xmlns:c16="http://schemas.microsoft.com/office/drawing/2014/chart" uri="{C3380CC4-5D6E-409C-BE32-E72D297353CC}">
                <c16:uniqueId val="{00000008-2456-4161-AEF6-F583B4E97843}"/>
              </c:ext>
            </c:extLst>
          </c:dPt>
          <c:dPt>
            <c:idx val="13"/>
            <c:invertIfNegative val="0"/>
            <c:bubble3D val="0"/>
            <c:spPr>
              <a:solidFill>
                <a:schemeClr val="accent2">
                  <a:lumMod val="60000"/>
                  <a:lumOff val="40000"/>
                </a:schemeClr>
              </a:solidFill>
              <a:ln w="25400">
                <a:solidFill>
                  <a:schemeClr val="accent2">
                    <a:lumMod val="60000"/>
                    <a:lumOff val="40000"/>
                  </a:schemeClr>
                </a:solidFill>
              </a:ln>
            </c:spPr>
            <c:extLst>
              <c:ext xmlns:c16="http://schemas.microsoft.com/office/drawing/2014/chart" uri="{C3380CC4-5D6E-409C-BE32-E72D297353CC}">
                <c16:uniqueId val="{0000000B-2456-4161-AEF6-F583B4E97843}"/>
              </c:ext>
            </c:extLst>
          </c:dPt>
          <c:cat>
            <c:strRef>
              <c:f>'g5-10'!$A$27:$A$61</c:f>
              <c:strCache>
                <c:ptCount val="35"/>
                <c:pt idx="0">
                  <c:v>Italy</c:v>
                </c:pt>
                <c:pt idx="1">
                  <c:v>Finland</c:v>
                </c:pt>
                <c:pt idx="2">
                  <c:v>Estonia</c:v>
                </c:pt>
                <c:pt idx="3">
                  <c:v>Germany</c:v>
                </c:pt>
                <c:pt idx="4">
                  <c:v>Netherlands</c:v>
                </c:pt>
                <c:pt idx="5">
                  <c:v>Hungary</c:v>
                </c:pt>
                <c:pt idx="6">
                  <c:v>Czechia</c:v>
                </c:pt>
                <c:pt idx="7">
                  <c:v>Slovenia</c:v>
                </c:pt>
                <c:pt idx="8">
                  <c:v>Sweden</c:v>
                </c:pt>
                <c:pt idx="9">
                  <c:v>Croatia</c:v>
                </c:pt>
                <c:pt idx="10">
                  <c:v>Bulgaria</c:v>
                </c:pt>
                <c:pt idx="11">
                  <c:v>Lithuania</c:v>
                </c:pt>
                <c:pt idx="12">
                  <c:v>Ireland</c:v>
                </c:pt>
                <c:pt idx="13">
                  <c:v>EU27</c:v>
                </c:pt>
                <c:pt idx="14">
                  <c:v>Latvia</c:v>
                </c:pt>
                <c:pt idx="15">
                  <c:v>Luxembourg</c:v>
                </c:pt>
                <c:pt idx="16">
                  <c:v>Denmark</c:v>
                </c:pt>
                <c:pt idx="17">
                  <c:v>Spain</c:v>
                </c:pt>
                <c:pt idx="18">
                  <c:v>Austria</c:v>
                </c:pt>
                <c:pt idx="19">
                  <c:v>Poland</c:v>
                </c:pt>
                <c:pt idx="20">
                  <c:v>France</c:v>
                </c:pt>
                <c:pt idx="21">
                  <c:v>Portugal</c:v>
                </c:pt>
                <c:pt idx="22">
                  <c:v>Belgium</c:v>
                </c:pt>
                <c:pt idx="23">
                  <c:v>Malta</c:v>
                </c:pt>
                <c:pt idx="24">
                  <c:v>Romania</c:v>
                </c:pt>
                <c:pt idx="25">
                  <c:v>Greece</c:v>
                </c:pt>
                <c:pt idx="26">
                  <c:v>Cyprus</c:v>
                </c:pt>
                <c:pt idx="27">
                  <c:v>Slovak Republic</c:v>
                </c:pt>
                <c:pt idx="29">
                  <c:v>United Kingdom</c:v>
                </c:pt>
                <c:pt idx="30">
                  <c:v>Norway</c:v>
                </c:pt>
                <c:pt idx="31">
                  <c:v>Iceland</c:v>
                </c:pt>
                <c:pt idx="32">
                  <c:v>Switzerland</c:v>
                </c:pt>
                <c:pt idx="33">
                  <c:v>Serbia</c:v>
                </c:pt>
                <c:pt idx="34">
                  <c:v>Bosnia and Herzegovina</c:v>
                </c:pt>
              </c:strCache>
            </c:strRef>
          </c:cat>
          <c:val>
            <c:numRef>
              <c:f>'g5-10'!$C$27:$C$61</c:f>
              <c:numCache>
                <c:formatCode>0.0</c:formatCode>
                <c:ptCount val="35"/>
                <c:pt idx="0">
                  <c:v>6.0439999999999996</c:v>
                </c:pt>
                <c:pt idx="1">
                  <c:v>6.3780000000000001</c:v>
                </c:pt>
                <c:pt idx="2">
                  <c:v>5.6609999999999996</c:v>
                </c:pt>
                <c:pt idx="3">
                  <c:v>7.8490000000000002</c:v>
                </c:pt>
                <c:pt idx="4">
                  <c:v>5.6950000000000003</c:v>
                </c:pt>
                <c:pt idx="5">
                  <c:v>2.8980000000000001</c:v>
                </c:pt>
                <c:pt idx="6">
                  <c:v>5.2060000000000004</c:v>
                </c:pt>
                <c:pt idx="7">
                  <c:v>4.726</c:v>
                </c:pt>
                <c:pt idx="8">
                  <c:v>3.6059999999999999</c:v>
                </c:pt>
                <c:pt idx="9">
                  <c:v>5.2880000000000003</c:v>
                </c:pt>
                <c:pt idx="10">
                  <c:v>3.09</c:v>
                </c:pt>
                <c:pt idx="11">
                  <c:v>4.6879999999999997</c:v>
                </c:pt>
                <c:pt idx="12">
                  <c:v>4.66</c:v>
                </c:pt>
                <c:pt idx="13">
                  <c:v>4.2598064516129037</c:v>
                </c:pt>
                <c:pt idx="14">
                  <c:v>2.8039999999999998</c:v>
                </c:pt>
                <c:pt idx="15">
                  <c:v>4.556</c:v>
                </c:pt>
                <c:pt idx="16">
                  <c:v>4.9779999999999998</c:v>
                </c:pt>
                <c:pt idx="17">
                  <c:v>3.794</c:v>
                </c:pt>
                <c:pt idx="18">
                  <c:v>7.4409999999999998</c:v>
                </c:pt>
                <c:pt idx="19">
                  <c:v>1.903</c:v>
                </c:pt>
                <c:pt idx="20">
                  <c:v>4.0359999999999996</c:v>
                </c:pt>
                <c:pt idx="21">
                  <c:v>3.2370000000000001</c:v>
                </c:pt>
                <c:pt idx="22">
                  <c:v>2.5</c:v>
                </c:pt>
                <c:pt idx="23">
                  <c:v>1.181</c:v>
                </c:pt>
                <c:pt idx="24">
                  <c:v>2.8380000000000001</c:v>
                </c:pt>
                <c:pt idx="25">
                  <c:v>4.5069999999999997</c:v>
                </c:pt>
                <c:pt idx="26">
                  <c:v>2.5369999999999999</c:v>
                </c:pt>
                <c:pt idx="27">
                  <c:v>2.0449999999999999</c:v>
                </c:pt>
                <c:pt idx="29">
                  <c:v>7.7850000000000001</c:v>
                </c:pt>
                <c:pt idx="30">
                  <c:v>3.0680000000000001</c:v>
                </c:pt>
                <c:pt idx="31">
                  <c:v>2.9180000000000001</c:v>
                </c:pt>
                <c:pt idx="32">
                  <c:v>4.1369999999999996</c:v>
                </c:pt>
                <c:pt idx="33">
                  <c:v>2.532</c:v>
                </c:pt>
                <c:pt idx="34">
                  <c:v>2.274</c:v>
                </c:pt>
              </c:numCache>
            </c:numRef>
          </c:val>
          <c:extLst>
            <c:ext xmlns:c16="http://schemas.microsoft.com/office/drawing/2014/chart" uri="{C3380CC4-5D6E-409C-BE32-E72D297353CC}">
              <c16:uniqueId val="{00000009-2456-4161-AEF6-F583B4E97843}"/>
            </c:ext>
          </c:extLst>
        </c:ser>
        <c:dLbls>
          <c:showLegendKey val="0"/>
          <c:showVal val="0"/>
          <c:showCatName val="0"/>
          <c:showSerName val="0"/>
          <c:showPercent val="0"/>
          <c:showBubbleSize val="0"/>
        </c:dLbls>
        <c:gapWidth val="80"/>
        <c:axId val="110870464"/>
        <c:axId val="1"/>
      </c:barChart>
      <c:catAx>
        <c:axId val="110870464"/>
        <c:scaling>
          <c:orientation val="minMax"/>
        </c:scaling>
        <c:delete val="0"/>
        <c:axPos val="b"/>
        <c:numFmt formatCode="General" sourceLinked="0"/>
        <c:majorTickMark val="none"/>
        <c:minorTickMark val="none"/>
        <c:tickLblPos val="low"/>
        <c:spPr>
          <a:noFill/>
          <a:ln w="38100">
            <a:solidFill>
              <a:schemeClr val="tx1"/>
            </a:solidFill>
            <a:prstDash val="solid"/>
          </a:ln>
        </c:spPr>
        <c:txPr>
          <a:bodyPr rot="-2700000" spcFirstLastPara="1" vertOverflow="ellipsis" wrap="square" anchor="ctr" anchorCtr="1"/>
          <a:lstStyle/>
          <a:p>
            <a:pPr>
              <a:defRPr sz="1400" b="0" i="0" u="none" strike="noStrike" kern="1200" baseline="0">
                <a:solidFill>
                  <a:schemeClr val="tx1"/>
                </a:solidFill>
                <a:latin typeface="+mn-lt"/>
                <a:ea typeface="Arial Narrow"/>
                <a:cs typeface="Arial Narrow"/>
              </a:defRPr>
            </a:pPr>
            <a:endParaRPr lang="en-US"/>
          </a:p>
        </c:txPr>
        <c:crossAx val="1"/>
        <c:crosses val="autoZero"/>
        <c:auto val="1"/>
        <c:lblAlgn val="ctr"/>
        <c:lblOffset val="0"/>
        <c:tickLblSkip val="1"/>
        <c:noMultiLvlLbl val="0"/>
      </c:catAx>
      <c:valAx>
        <c:axId val="1"/>
        <c:scaling>
          <c:orientation val="minMax"/>
          <c:max val="8"/>
        </c:scaling>
        <c:delete val="0"/>
        <c:axPos val="l"/>
        <c:majorGridlines>
          <c:spPr>
            <a:ln w="3175">
              <a:solidFill>
                <a:schemeClr val="bg2"/>
              </a:solidFill>
              <a:prstDash val="solid"/>
            </a:ln>
          </c:spPr>
        </c:majorGridlines>
        <c:title>
          <c:tx>
            <c:rich>
              <a:bodyPr/>
              <a:lstStyle/>
              <a:p>
                <a:pPr>
                  <a:defRPr sz="1400" b="0"/>
                </a:pPr>
                <a:r>
                  <a:rPr lang="en-US" sz="1400" b="0" dirty="0"/>
                  <a:t>Share of total health expenditure (%)</a:t>
                </a:r>
              </a:p>
            </c:rich>
          </c:tx>
          <c:layout>
            <c:manualLayout>
              <c:xMode val="edge"/>
              <c:yMode val="edge"/>
              <c:x val="4.9231886066695542E-3"/>
              <c:y val="0.20070589238618169"/>
            </c:manualLayout>
          </c:layout>
          <c:overlay val="0"/>
        </c:title>
        <c:numFmt formatCode="General" sourceLinked="0"/>
        <c:majorTickMark val="none"/>
        <c:minorTickMark val="none"/>
        <c:tickLblPos val="nextTo"/>
        <c:spPr>
          <a:ln w="3175">
            <a:noFill/>
            <a:prstDash val="solid"/>
          </a:ln>
        </c:spPr>
        <c:txPr>
          <a:bodyPr rot="-60000000" spcFirstLastPara="1" vertOverflow="ellipsis" vert="horz" wrap="square" anchor="ctr" anchorCtr="1"/>
          <a:lstStyle/>
          <a:p>
            <a:pPr>
              <a:defRPr sz="1400" b="0" i="0" u="none" strike="noStrike" kern="1200" baseline="0">
                <a:solidFill>
                  <a:schemeClr val="tx1"/>
                </a:solidFill>
                <a:latin typeface="+mn-lt"/>
                <a:ea typeface="Arial Narrow"/>
                <a:cs typeface="Arial Narrow"/>
              </a:defRPr>
            </a:pPr>
            <a:endParaRPr lang="en-US"/>
          </a:p>
        </c:txPr>
        <c:crossAx val="110870464"/>
        <c:crosses val="autoZero"/>
        <c:crossBetween val="between"/>
      </c:valAx>
      <c:spPr>
        <a:noFill/>
        <a:ln w="25400">
          <a:noFill/>
        </a:ln>
      </c:spPr>
    </c:plotArea>
    <c:legend>
      <c:legendPos val="b"/>
      <c:layout>
        <c:manualLayout>
          <c:xMode val="edge"/>
          <c:yMode val="edge"/>
          <c:x val="0.37383810758790442"/>
          <c:y val="6.4315790899954026E-2"/>
          <c:w val="0.12218575872439671"/>
          <c:h val="5.5042310503382208E-2"/>
        </c:manualLayout>
      </c:layout>
      <c:overlay val="0"/>
      <c:txPr>
        <a:bodyPr/>
        <a:lstStyle/>
        <a:p>
          <a:pPr>
            <a:defRPr sz="1400"/>
          </a:pPr>
          <a:endParaRPr lang="en-US"/>
        </a:p>
      </c:txPr>
    </c:legend>
    <c:plotVisOnly val="1"/>
    <c:dispBlanksAs val="gap"/>
    <c:showDLblsOverMax val="1"/>
  </c:chart>
  <c:spPr>
    <a:noFill/>
    <a:ln w="6350">
      <a:noFill/>
    </a:ln>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0167541557305336E-2"/>
          <c:y val="0"/>
          <c:w val="0.82299846894138229"/>
          <c:h val="1"/>
        </c:manualLayout>
      </c:layout>
      <c:doughnutChart>
        <c:varyColors val="1"/>
        <c:ser>
          <c:idx val="0"/>
          <c:order val="0"/>
          <c:dPt>
            <c:idx val="0"/>
            <c:bubble3D val="0"/>
            <c:spPr>
              <a:solidFill>
                <a:schemeClr val="tx2">
                  <a:lumMod val="50000"/>
                </a:schemeClr>
              </a:solidFill>
              <a:ln w="19050">
                <a:solidFill>
                  <a:schemeClr val="lt1"/>
                </a:solidFill>
              </a:ln>
              <a:effectLst/>
            </c:spPr>
            <c:extLst>
              <c:ext xmlns:c16="http://schemas.microsoft.com/office/drawing/2014/chart" uri="{C3380CC4-5D6E-409C-BE32-E72D297353CC}">
                <c16:uniqueId val="{00000001-52E8-4291-AB2B-87FA758C82D1}"/>
              </c:ext>
            </c:extLst>
          </c:dPt>
          <c:dPt>
            <c:idx val="1"/>
            <c:bubble3D val="0"/>
            <c:spPr>
              <a:solidFill>
                <a:schemeClr val="tx2">
                  <a:lumMod val="75000"/>
                </a:schemeClr>
              </a:solidFill>
              <a:ln w="19050">
                <a:solidFill>
                  <a:schemeClr val="lt1"/>
                </a:solidFill>
              </a:ln>
              <a:effectLst/>
            </c:spPr>
            <c:extLst>
              <c:ext xmlns:c16="http://schemas.microsoft.com/office/drawing/2014/chart" uri="{C3380CC4-5D6E-409C-BE32-E72D297353CC}">
                <c16:uniqueId val="{00000003-52E8-4291-AB2B-87FA758C82D1}"/>
              </c:ext>
            </c:extLst>
          </c:dPt>
          <c:dPt>
            <c:idx val="2"/>
            <c:bubble3D val="0"/>
            <c:spPr>
              <a:solidFill>
                <a:schemeClr val="tx2"/>
              </a:solidFill>
              <a:ln w="19050">
                <a:solidFill>
                  <a:schemeClr val="lt1"/>
                </a:solidFill>
              </a:ln>
              <a:effectLst/>
            </c:spPr>
            <c:extLst>
              <c:ext xmlns:c16="http://schemas.microsoft.com/office/drawing/2014/chart" uri="{C3380CC4-5D6E-409C-BE32-E72D297353CC}">
                <c16:uniqueId val="{00000005-52E8-4291-AB2B-87FA758C82D1}"/>
              </c:ext>
            </c:extLst>
          </c:dPt>
          <c:dPt>
            <c:idx val="3"/>
            <c:bubble3D val="0"/>
            <c:spPr>
              <a:solidFill>
                <a:schemeClr val="accent1">
                  <a:lumMod val="60000"/>
                  <a:lumOff val="40000"/>
                </a:schemeClr>
              </a:solidFill>
              <a:ln w="19050">
                <a:solidFill>
                  <a:schemeClr val="lt1"/>
                </a:solidFill>
              </a:ln>
              <a:effectLst/>
            </c:spPr>
            <c:extLst>
              <c:ext xmlns:c16="http://schemas.microsoft.com/office/drawing/2014/chart" uri="{C3380CC4-5D6E-409C-BE32-E72D297353CC}">
                <c16:uniqueId val="{00000007-52E8-4291-AB2B-87FA758C82D1}"/>
              </c:ext>
            </c:extLst>
          </c:dPt>
          <c:dPt>
            <c:idx val="4"/>
            <c:bubble3D val="0"/>
            <c:spPr>
              <a:solidFill>
                <a:schemeClr val="accent1">
                  <a:lumMod val="40000"/>
                  <a:lumOff val="60000"/>
                </a:schemeClr>
              </a:solidFill>
              <a:ln w="19050">
                <a:solidFill>
                  <a:schemeClr val="lt1"/>
                </a:solidFill>
              </a:ln>
              <a:effectLst/>
            </c:spPr>
            <c:extLst>
              <c:ext xmlns:c16="http://schemas.microsoft.com/office/drawing/2014/chart" uri="{C3380CC4-5D6E-409C-BE32-E72D297353CC}">
                <c16:uniqueId val="{00000009-52E8-4291-AB2B-87FA758C82D1}"/>
              </c:ext>
            </c:extLst>
          </c:dPt>
          <c:dPt>
            <c:idx val="5"/>
            <c:bubble3D val="0"/>
            <c:spPr>
              <a:solidFill>
                <a:schemeClr val="accent3"/>
              </a:solidFill>
              <a:ln w="19050">
                <a:solidFill>
                  <a:schemeClr val="lt1"/>
                </a:solidFill>
              </a:ln>
              <a:effectLst/>
            </c:spPr>
            <c:extLst>
              <c:ext xmlns:c16="http://schemas.microsoft.com/office/drawing/2014/chart" uri="{C3380CC4-5D6E-409C-BE32-E72D297353CC}">
                <c16:uniqueId val="{0000000B-52E8-4291-AB2B-87FA758C82D1}"/>
              </c:ext>
            </c:extLst>
          </c:dPt>
          <c:dPt>
            <c:idx val="6"/>
            <c:bubble3D val="0"/>
            <c:spPr>
              <a:solidFill>
                <a:schemeClr val="accent2"/>
              </a:solidFill>
              <a:ln w="19050">
                <a:solidFill>
                  <a:schemeClr val="lt1"/>
                </a:solidFill>
              </a:ln>
              <a:effectLst/>
            </c:spPr>
            <c:extLst>
              <c:ext xmlns:c16="http://schemas.microsoft.com/office/drawing/2014/chart" uri="{C3380CC4-5D6E-409C-BE32-E72D297353CC}">
                <c16:uniqueId val="{0000000D-52E8-4291-AB2B-87FA758C82D1}"/>
              </c:ext>
            </c:extLst>
          </c:dPt>
          <c:dPt>
            <c:idx val="7"/>
            <c:bubble3D val="0"/>
            <c:spPr>
              <a:solidFill>
                <a:schemeClr val="tx1"/>
              </a:solidFill>
              <a:ln w="19050">
                <a:solidFill>
                  <a:schemeClr val="lt1"/>
                </a:solidFill>
              </a:ln>
              <a:effectLst/>
            </c:spPr>
            <c:extLst>
              <c:ext xmlns:c16="http://schemas.microsoft.com/office/drawing/2014/chart" uri="{C3380CC4-5D6E-409C-BE32-E72D297353CC}">
                <c16:uniqueId val="{0000000F-52E8-4291-AB2B-87FA758C82D1}"/>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extLst>
          </c:dLbls>
          <c:cat>
            <c:strRef>
              <c:f>Sheet1!$D$6:$D$13</c:f>
              <c:strCache>
                <c:ptCount val="8"/>
                <c:pt idx="0">
                  <c:v>CVDs</c:v>
                </c:pt>
                <c:pt idx="1">
                  <c:v>Cancer</c:v>
                </c:pt>
                <c:pt idx="2">
                  <c:v>Diabetes</c:v>
                </c:pt>
                <c:pt idx="3">
                  <c:v>COPD</c:v>
                </c:pt>
                <c:pt idx="4">
                  <c:v>Other NCDs</c:v>
                </c:pt>
                <c:pt idx="5">
                  <c:v>Injuries</c:v>
                </c:pt>
                <c:pt idx="6">
                  <c:v>Infectious diseases</c:v>
                </c:pt>
                <c:pt idx="7">
                  <c:v>Other</c:v>
                </c:pt>
              </c:strCache>
            </c:strRef>
          </c:cat>
          <c:val>
            <c:numRef>
              <c:f>Sheet1!$E$6:$E$13</c:f>
              <c:numCache>
                <c:formatCode>0.00%</c:formatCode>
                <c:ptCount val="8"/>
                <c:pt idx="0">
                  <c:v>0.17710000000000001</c:v>
                </c:pt>
                <c:pt idx="1">
                  <c:v>0.17660000000000001</c:v>
                </c:pt>
                <c:pt idx="2">
                  <c:v>4.5400000000000003E-2</c:v>
                </c:pt>
                <c:pt idx="3">
                  <c:v>3.4000000000000002E-2</c:v>
                </c:pt>
                <c:pt idx="4">
                  <c:v>0.37479999999999991</c:v>
                </c:pt>
                <c:pt idx="5">
                  <c:v>7.51E-2</c:v>
                </c:pt>
                <c:pt idx="6" formatCode="0%">
                  <c:v>0.10469999999999999</c:v>
                </c:pt>
                <c:pt idx="7">
                  <c:v>1.2299999999999978E-2</c:v>
                </c:pt>
              </c:numCache>
            </c:numRef>
          </c:val>
          <c:extLst>
            <c:ext xmlns:c16="http://schemas.microsoft.com/office/drawing/2014/chart" uri="{C3380CC4-5D6E-409C-BE32-E72D297353CC}">
              <c16:uniqueId val="{00000010-52E8-4291-AB2B-87FA758C82D1}"/>
            </c:ext>
          </c:extLst>
        </c:ser>
        <c:dLbls>
          <c:showLegendKey val="0"/>
          <c:showVal val="0"/>
          <c:showCatName val="0"/>
          <c:showSerName val="0"/>
          <c:showPercent val="0"/>
          <c:showBubbleSize val="0"/>
          <c:showLeaderLines val="0"/>
        </c:dLbls>
        <c:firstSliceAng val="0"/>
        <c:holeSize val="66"/>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337572274431716"/>
          <c:y val="3.7904026749929216E-2"/>
          <c:w val="0.82051174213600542"/>
          <c:h val="0.63622105183858535"/>
        </c:manualLayout>
      </c:layout>
      <c:barChart>
        <c:barDir val="col"/>
        <c:grouping val="stacked"/>
        <c:varyColors val="0"/>
        <c:ser>
          <c:idx val="0"/>
          <c:order val="0"/>
          <c:tx>
            <c:strRef>
              <c:f>'[Cecchini_Rome_May2022.xlsx]Effectiveness 2'!$C$44</c:f>
              <c:strCache>
                <c:ptCount val="1"/>
                <c:pt idx="0">
                  <c:v>CVDs</c:v>
                </c:pt>
              </c:strCache>
            </c:strRef>
          </c:tx>
          <c:spPr>
            <a:solidFill>
              <a:schemeClr val="accent1"/>
            </a:solidFill>
            <a:ln>
              <a:noFill/>
            </a:ln>
            <a:effectLst/>
          </c:spPr>
          <c:invertIfNegative val="0"/>
          <c:cat>
            <c:strRef>
              <c:f>'[Cecchini_Rome_May2022.xlsx]Effectiveness 2'!$B$45:$B$49</c:f>
              <c:strCache>
                <c:ptCount val="5"/>
                <c:pt idx="0">
                  <c:v>Multimodal Training Intervention</c:v>
                </c:pt>
                <c:pt idx="1">
                  <c:v>Nutri-Score</c:v>
                </c:pt>
                <c:pt idx="2">
                  <c:v>Combined Lifestyle Intervention</c:v>
                </c:pt>
                <c:pt idx="3">
                  <c:v>Young People at a Healthy Weight</c:v>
                </c:pt>
                <c:pt idx="4">
                  <c:v>Physical Activity on Prescription</c:v>
                </c:pt>
              </c:strCache>
            </c:strRef>
          </c:cat>
          <c:val>
            <c:numRef>
              <c:f>'[Cecchini_Rome_May2022.xlsx]Effectiveness 2'!$C$45:$C$49</c:f>
              <c:numCache>
                <c:formatCode>General</c:formatCode>
                <c:ptCount val="5"/>
                <c:pt idx="0">
                  <c:v>326094</c:v>
                </c:pt>
                <c:pt idx="1">
                  <c:v>535231</c:v>
                </c:pt>
                <c:pt idx="2">
                  <c:v>220753</c:v>
                </c:pt>
                <c:pt idx="3" formatCode="#,##0">
                  <c:v>343834</c:v>
                </c:pt>
                <c:pt idx="4">
                  <c:v>389279</c:v>
                </c:pt>
              </c:numCache>
            </c:numRef>
          </c:val>
          <c:extLst>
            <c:ext xmlns:c16="http://schemas.microsoft.com/office/drawing/2014/chart" uri="{C3380CC4-5D6E-409C-BE32-E72D297353CC}">
              <c16:uniqueId val="{00000000-C20D-446E-9998-AAD2A042FA45}"/>
            </c:ext>
          </c:extLst>
        </c:ser>
        <c:ser>
          <c:idx val="1"/>
          <c:order val="1"/>
          <c:tx>
            <c:strRef>
              <c:f>'[Cecchini_Rome_May2022.xlsx]Effectiveness 2'!$D$44</c:f>
              <c:strCache>
                <c:ptCount val="1"/>
                <c:pt idx="0">
                  <c:v>Cancers</c:v>
                </c:pt>
              </c:strCache>
            </c:strRef>
          </c:tx>
          <c:spPr>
            <a:solidFill>
              <a:schemeClr val="accent2"/>
            </a:solidFill>
            <a:ln>
              <a:noFill/>
            </a:ln>
            <a:effectLst/>
          </c:spPr>
          <c:invertIfNegative val="0"/>
          <c:cat>
            <c:strRef>
              <c:f>'[Cecchini_Rome_May2022.xlsx]Effectiveness 2'!$B$45:$B$49</c:f>
              <c:strCache>
                <c:ptCount val="5"/>
                <c:pt idx="0">
                  <c:v>Multimodal Training Intervention</c:v>
                </c:pt>
                <c:pt idx="1">
                  <c:v>Nutri-Score</c:v>
                </c:pt>
                <c:pt idx="2">
                  <c:v>Combined Lifestyle Intervention</c:v>
                </c:pt>
                <c:pt idx="3">
                  <c:v>Young People at a Healthy Weight</c:v>
                </c:pt>
                <c:pt idx="4">
                  <c:v>Physical Activity on Prescription</c:v>
                </c:pt>
              </c:strCache>
            </c:strRef>
          </c:cat>
          <c:val>
            <c:numRef>
              <c:f>'[Cecchini_Rome_May2022.xlsx]Effectiveness 2'!$D$45:$D$49</c:f>
              <c:numCache>
                <c:formatCode>General</c:formatCode>
                <c:ptCount val="5"/>
                <c:pt idx="0">
                  <c:v>28242</c:v>
                </c:pt>
                <c:pt idx="1">
                  <c:v>42058</c:v>
                </c:pt>
                <c:pt idx="2">
                  <c:v>15930</c:v>
                </c:pt>
                <c:pt idx="3" formatCode="#,##0">
                  <c:v>31667</c:v>
                </c:pt>
                <c:pt idx="4">
                  <c:v>33197</c:v>
                </c:pt>
              </c:numCache>
            </c:numRef>
          </c:val>
          <c:extLst>
            <c:ext xmlns:c16="http://schemas.microsoft.com/office/drawing/2014/chart" uri="{C3380CC4-5D6E-409C-BE32-E72D297353CC}">
              <c16:uniqueId val="{00000001-C20D-446E-9998-AAD2A042FA45}"/>
            </c:ext>
          </c:extLst>
        </c:ser>
        <c:ser>
          <c:idx val="2"/>
          <c:order val="2"/>
          <c:tx>
            <c:strRef>
              <c:f>'[Cecchini_Rome_May2022.xlsx]Effectiveness 2'!$E$44</c:f>
              <c:strCache>
                <c:ptCount val="1"/>
                <c:pt idx="0">
                  <c:v>Dementia</c:v>
                </c:pt>
              </c:strCache>
            </c:strRef>
          </c:tx>
          <c:spPr>
            <a:solidFill>
              <a:schemeClr val="accent3"/>
            </a:solidFill>
            <a:ln>
              <a:noFill/>
            </a:ln>
            <a:effectLst/>
          </c:spPr>
          <c:invertIfNegative val="0"/>
          <c:cat>
            <c:strRef>
              <c:f>'[Cecchini_Rome_May2022.xlsx]Effectiveness 2'!$B$45:$B$49</c:f>
              <c:strCache>
                <c:ptCount val="5"/>
                <c:pt idx="0">
                  <c:v>Multimodal Training Intervention</c:v>
                </c:pt>
                <c:pt idx="1">
                  <c:v>Nutri-Score</c:v>
                </c:pt>
                <c:pt idx="2">
                  <c:v>Combined Lifestyle Intervention</c:v>
                </c:pt>
                <c:pt idx="3">
                  <c:v>Young People at a Healthy Weight</c:v>
                </c:pt>
                <c:pt idx="4">
                  <c:v>Physical Activity on Prescription</c:v>
                </c:pt>
              </c:strCache>
            </c:strRef>
          </c:cat>
          <c:val>
            <c:numRef>
              <c:f>'[Cecchini_Rome_May2022.xlsx]Effectiveness 2'!$E$45:$E$49</c:f>
              <c:numCache>
                <c:formatCode>General</c:formatCode>
                <c:ptCount val="5"/>
                <c:pt idx="0">
                  <c:v>25255</c:v>
                </c:pt>
                <c:pt idx="1">
                  <c:v>70478</c:v>
                </c:pt>
                <c:pt idx="2">
                  <c:v>19450</c:v>
                </c:pt>
                <c:pt idx="3" formatCode="#,##0">
                  <c:v>47150</c:v>
                </c:pt>
                <c:pt idx="4">
                  <c:v>16568</c:v>
                </c:pt>
              </c:numCache>
            </c:numRef>
          </c:val>
          <c:extLst>
            <c:ext xmlns:c16="http://schemas.microsoft.com/office/drawing/2014/chart" uri="{C3380CC4-5D6E-409C-BE32-E72D297353CC}">
              <c16:uniqueId val="{00000002-C20D-446E-9998-AAD2A042FA45}"/>
            </c:ext>
          </c:extLst>
        </c:ser>
        <c:ser>
          <c:idx val="3"/>
          <c:order val="3"/>
          <c:tx>
            <c:strRef>
              <c:f>'[Cecchini_Rome_May2022.xlsx]Effectiveness 2'!$F$44</c:f>
              <c:strCache>
                <c:ptCount val="1"/>
                <c:pt idx="0">
                  <c:v>Diabetes</c:v>
                </c:pt>
              </c:strCache>
            </c:strRef>
          </c:tx>
          <c:spPr>
            <a:solidFill>
              <a:schemeClr val="accent4"/>
            </a:solidFill>
            <a:ln>
              <a:noFill/>
            </a:ln>
            <a:effectLst/>
          </c:spPr>
          <c:invertIfNegative val="0"/>
          <c:cat>
            <c:strRef>
              <c:f>'[Cecchini_Rome_May2022.xlsx]Effectiveness 2'!$B$45:$B$49</c:f>
              <c:strCache>
                <c:ptCount val="5"/>
                <c:pt idx="0">
                  <c:v>Multimodal Training Intervention</c:v>
                </c:pt>
                <c:pt idx="1">
                  <c:v>Nutri-Score</c:v>
                </c:pt>
                <c:pt idx="2">
                  <c:v>Combined Lifestyle Intervention</c:v>
                </c:pt>
                <c:pt idx="3">
                  <c:v>Young People at a Healthy Weight</c:v>
                </c:pt>
                <c:pt idx="4">
                  <c:v>Physical Activity on Prescription</c:v>
                </c:pt>
              </c:strCache>
            </c:strRef>
          </c:cat>
          <c:val>
            <c:numRef>
              <c:f>'[Cecchini_Rome_May2022.xlsx]Effectiveness 2'!$F$45:$F$49</c:f>
              <c:numCache>
                <c:formatCode>General</c:formatCode>
                <c:ptCount val="5"/>
                <c:pt idx="0">
                  <c:v>53459</c:v>
                </c:pt>
                <c:pt idx="1">
                  <c:v>163214</c:v>
                </c:pt>
                <c:pt idx="2">
                  <c:v>50273</c:v>
                </c:pt>
                <c:pt idx="3" formatCode="#,##0">
                  <c:v>134207</c:v>
                </c:pt>
                <c:pt idx="4">
                  <c:v>78551</c:v>
                </c:pt>
              </c:numCache>
            </c:numRef>
          </c:val>
          <c:extLst>
            <c:ext xmlns:c16="http://schemas.microsoft.com/office/drawing/2014/chart" uri="{C3380CC4-5D6E-409C-BE32-E72D297353CC}">
              <c16:uniqueId val="{00000003-C20D-446E-9998-AAD2A042FA45}"/>
            </c:ext>
          </c:extLst>
        </c:ser>
        <c:ser>
          <c:idx val="4"/>
          <c:order val="4"/>
          <c:tx>
            <c:strRef>
              <c:f>'[Cecchini_Rome_May2022.xlsx]Effectiveness 2'!$G$44</c:f>
              <c:strCache>
                <c:ptCount val="1"/>
                <c:pt idx="0">
                  <c:v>MSDs</c:v>
                </c:pt>
              </c:strCache>
            </c:strRef>
          </c:tx>
          <c:spPr>
            <a:solidFill>
              <a:schemeClr val="accent5"/>
            </a:solidFill>
            <a:ln>
              <a:noFill/>
            </a:ln>
            <a:effectLst/>
          </c:spPr>
          <c:invertIfNegative val="0"/>
          <c:cat>
            <c:strRef>
              <c:f>'[Cecchini_Rome_May2022.xlsx]Effectiveness 2'!$B$45:$B$49</c:f>
              <c:strCache>
                <c:ptCount val="5"/>
                <c:pt idx="0">
                  <c:v>Multimodal Training Intervention</c:v>
                </c:pt>
                <c:pt idx="1">
                  <c:v>Nutri-Score</c:v>
                </c:pt>
                <c:pt idx="2">
                  <c:v>Combined Lifestyle Intervention</c:v>
                </c:pt>
                <c:pt idx="3">
                  <c:v>Young People at a Healthy Weight</c:v>
                </c:pt>
                <c:pt idx="4">
                  <c:v>Physical Activity on Prescription</c:v>
                </c:pt>
              </c:strCache>
            </c:strRef>
          </c:cat>
          <c:val>
            <c:numRef>
              <c:f>'[Cecchini_Rome_May2022.xlsx]Effectiveness 2'!$G$45:$G$49</c:f>
              <c:numCache>
                <c:formatCode>General</c:formatCode>
                <c:ptCount val="5"/>
                <c:pt idx="0">
                  <c:v>291039</c:v>
                </c:pt>
                <c:pt idx="1">
                  <c:v>1146216</c:v>
                </c:pt>
                <c:pt idx="2">
                  <c:v>267153</c:v>
                </c:pt>
                <c:pt idx="3" formatCode="#,##0">
                  <c:v>966339</c:v>
                </c:pt>
                <c:pt idx="4">
                  <c:v>187906</c:v>
                </c:pt>
              </c:numCache>
            </c:numRef>
          </c:val>
          <c:extLst>
            <c:ext xmlns:c16="http://schemas.microsoft.com/office/drawing/2014/chart" uri="{C3380CC4-5D6E-409C-BE32-E72D297353CC}">
              <c16:uniqueId val="{00000004-C20D-446E-9998-AAD2A042FA45}"/>
            </c:ext>
          </c:extLst>
        </c:ser>
        <c:ser>
          <c:idx val="5"/>
          <c:order val="5"/>
          <c:tx>
            <c:strRef>
              <c:f>'[Cecchini_Rome_May2022.xlsx]Effectiveness 2'!$H$44</c:f>
              <c:strCache>
                <c:ptCount val="1"/>
                <c:pt idx="0">
                  <c:v>Mental health </c:v>
                </c:pt>
              </c:strCache>
            </c:strRef>
          </c:tx>
          <c:spPr>
            <a:solidFill>
              <a:schemeClr val="accent6"/>
            </a:solidFill>
            <a:ln>
              <a:noFill/>
            </a:ln>
            <a:effectLst/>
          </c:spPr>
          <c:invertIfNegative val="0"/>
          <c:cat>
            <c:strRef>
              <c:f>'[Cecchini_Rome_May2022.xlsx]Effectiveness 2'!$B$45:$B$49</c:f>
              <c:strCache>
                <c:ptCount val="5"/>
                <c:pt idx="0">
                  <c:v>Multimodal Training Intervention</c:v>
                </c:pt>
                <c:pt idx="1">
                  <c:v>Nutri-Score</c:v>
                </c:pt>
                <c:pt idx="2">
                  <c:v>Combined Lifestyle Intervention</c:v>
                </c:pt>
                <c:pt idx="3">
                  <c:v>Young People at a Healthy Weight</c:v>
                </c:pt>
                <c:pt idx="4">
                  <c:v>Physical Activity on Prescription</c:v>
                </c:pt>
              </c:strCache>
            </c:strRef>
          </c:cat>
          <c:val>
            <c:numRef>
              <c:f>'[Cecchini_Rome_May2022.xlsx]Effectiveness 2'!$H$45:$H$49</c:f>
              <c:numCache>
                <c:formatCode>General</c:formatCode>
                <c:ptCount val="5"/>
                <c:pt idx="0">
                  <c:v>116198</c:v>
                </c:pt>
                <c:pt idx="2">
                  <c:v>84564</c:v>
                </c:pt>
                <c:pt idx="4">
                  <c:v>259985</c:v>
                </c:pt>
              </c:numCache>
            </c:numRef>
          </c:val>
          <c:extLst>
            <c:ext xmlns:c16="http://schemas.microsoft.com/office/drawing/2014/chart" uri="{C3380CC4-5D6E-409C-BE32-E72D297353CC}">
              <c16:uniqueId val="{00000005-C20D-446E-9998-AAD2A042FA45}"/>
            </c:ext>
          </c:extLst>
        </c:ser>
        <c:dLbls>
          <c:showLegendKey val="0"/>
          <c:showVal val="0"/>
          <c:showCatName val="0"/>
          <c:showSerName val="0"/>
          <c:showPercent val="0"/>
          <c:showBubbleSize val="0"/>
        </c:dLbls>
        <c:gapWidth val="150"/>
        <c:overlap val="100"/>
        <c:axId val="468044544"/>
        <c:axId val="468050448"/>
      </c:barChart>
      <c:catAx>
        <c:axId val="468044544"/>
        <c:scaling>
          <c:orientation val="minMax"/>
        </c:scaling>
        <c:delete val="0"/>
        <c:axPos val="b"/>
        <c:numFmt formatCode="General" sourceLinked="1"/>
        <c:majorTickMark val="none"/>
        <c:minorTickMark val="none"/>
        <c:tickLblPos val="nextTo"/>
        <c:spPr>
          <a:noFill/>
          <a:ln w="50800"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468050448"/>
        <c:crosses val="autoZero"/>
        <c:auto val="1"/>
        <c:lblAlgn val="ctr"/>
        <c:lblOffset val="100"/>
        <c:noMultiLvlLbl val="0"/>
      </c:catAx>
      <c:valAx>
        <c:axId val="468050448"/>
        <c:scaling>
          <c:orientation val="minMax"/>
          <c:max val="20000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solidFill>
                    <a:latin typeface="+mn-lt"/>
                    <a:ea typeface="+mn-ea"/>
                    <a:cs typeface="+mn-cs"/>
                  </a:defRPr>
                </a:pPr>
                <a:r>
                  <a:rPr lang="en-GB" sz="1400" dirty="0"/>
                  <a:t>Million cases avoided</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title>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468044544"/>
        <c:crosses val="autoZero"/>
        <c:crossBetween val="between"/>
        <c:majorUnit val="500000"/>
        <c:dispUnits>
          <c:builtInUnit val="millions"/>
        </c:dispUnits>
      </c:valAx>
      <c:spPr>
        <a:noFill/>
        <a:ln>
          <a:noFill/>
        </a:ln>
        <a:effectLst/>
      </c:spPr>
    </c:plotArea>
    <c:legend>
      <c:legendPos val="b"/>
      <c:layout>
        <c:manualLayout>
          <c:xMode val="edge"/>
          <c:yMode val="edge"/>
          <c:x val="2.3033237313223879E-2"/>
          <c:y val="0.87711002530267956"/>
          <c:w val="0.95630720528396584"/>
          <c:h val="0.1053349880789661"/>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solidFill>
            <a:schemeClr val="tx1"/>
          </a:solidFill>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012143922897975"/>
          <c:y val="3.4612799830997326E-2"/>
          <c:w val="0.80261896751413109"/>
          <c:h val="0.70758754675364033"/>
        </c:manualLayout>
      </c:layout>
      <c:barChart>
        <c:barDir val="col"/>
        <c:grouping val="stacked"/>
        <c:varyColors val="0"/>
        <c:ser>
          <c:idx val="0"/>
          <c:order val="0"/>
          <c:tx>
            <c:strRef>
              <c:f>'[Cecchini_Rome_May2022.xlsx]Efficiency 4'!$C$33</c:f>
              <c:strCache>
                <c:ptCount val="1"/>
                <c:pt idx="0">
                  <c:v>Health expenditure savings </c:v>
                </c:pt>
              </c:strCache>
            </c:strRef>
          </c:tx>
          <c:spPr>
            <a:solidFill>
              <a:schemeClr val="accent1"/>
            </a:solidFill>
            <a:ln>
              <a:noFill/>
            </a:ln>
            <a:effectLst/>
          </c:spPr>
          <c:invertIfNegative val="0"/>
          <c:cat>
            <c:strRef>
              <c:f>'[Cecchini_Rome_May2022.xlsx]Efficiency 4'!$B$34:$B$38</c:f>
              <c:strCache>
                <c:ptCount val="5"/>
                <c:pt idx="0">
                  <c:v>Multimodal Training Intervention</c:v>
                </c:pt>
                <c:pt idx="1">
                  <c:v>Nutri-Score</c:v>
                </c:pt>
                <c:pt idx="2">
                  <c:v>Combined Lifestyle Intervention</c:v>
                </c:pt>
                <c:pt idx="3">
                  <c:v>Young People at a Healthy Weight</c:v>
                </c:pt>
                <c:pt idx="4">
                  <c:v>Physical Activity on Prescription</c:v>
                </c:pt>
              </c:strCache>
            </c:strRef>
          </c:cat>
          <c:val>
            <c:numRef>
              <c:f>'[Cecchini_Rome_May2022.xlsx]Efficiency 4'!$C$34:$C$38</c:f>
              <c:numCache>
                <c:formatCode>General</c:formatCode>
                <c:ptCount val="5"/>
                <c:pt idx="0">
                  <c:v>-0.50518518518518496</c:v>
                </c:pt>
                <c:pt idx="1">
                  <c:v>-0.93851851851851797</c:v>
                </c:pt>
                <c:pt idx="2">
                  <c:v>-0.393703703703703</c:v>
                </c:pt>
                <c:pt idx="3">
                  <c:v>-1.1366666670000001</c:v>
                </c:pt>
                <c:pt idx="4">
                  <c:v>-0.666521739130434</c:v>
                </c:pt>
              </c:numCache>
            </c:numRef>
          </c:val>
          <c:extLst>
            <c:ext xmlns:c16="http://schemas.microsoft.com/office/drawing/2014/chart" uri="{C3380CC4-5D6E-409C-BE32-E72D297353CC}">
              <c16:uniqueId val="{00000000-1BA0-421D-9EC1-10622E8756F6}"/>
            </c:ext>
          </c:extLst>
        </c:ser>
        <c:ser>
          <c:idx val="1"/>
          <c:order val="1"/>
          <c:tx>
            <c:strRef>
              <c:f>'[Cecchini_Rome_May2022.xlsx]Efficiency 4'!$D$33</c:f>
              <c:strCache>
                <c:ptCount val="1"/>
                <c:pt idx="0">
                  <c:v>Labour market gains</c:v>
                </c:pt>
              </c:strCache>
            </c:strRef>
          </c:tx>
          <c:spPr>
            <a:solidFill>
              <a:schemeClr val="accent2"/>
            </a:solidFill>
            <a:ln>
              <a:noFill/>
            </a:ln>
            <a:effectLst/>
          </c:spPr>
          <c:invertIfNegative val="0"/>
          <c:cat>
            <c:strRef>
              <c:f>'[Cecchini_Rome_May2022.xlsx]Efficiency 4'!$B$34:$B$38</c:f>
              <c:strCache>
                <c:ptCount val="5"/>
                <c:pt idx="0">
                  <c:v>Multimodal Training Intervention</c:v>
                </c:pt>
                <c:pt idx="1">
                  <c:v>Nutri-Score</c:v>
                </c:pt>
                <c:pt idx="2">
                  <c:v>Combined Lifestyle Intervention</c:v>
                </c:pt>
                <c:pt idx="3">
                  <c:v>Young People at a Healthy Weight</c:v>
                </c:pt>
                <c:pt idx="4">
                  <c:v>Physical Activity on Prescription</c:v>
                </c:pt>
              </c:strCache>
            </c:strRef>
          </c:cat>
          <c:val>
            <c:numRef>
              <c:f>'[Cecchini_Rome_May2022.xlsx]Efficiency 4'!$D$34:$D$38</c:f>
              <c:numCache>
                <c:formatCode>General</c:formatCode>
                <c:ptCount val="5"/>
                <c:pt idx="0">
                  <c:v>0</c:v>
                </c:pt>
                <c:pt idx="1">
                  <c:v>2.8767053123800101</c:v>
                </c:pt>
                <c:pt idx="2">
                  <c:v>0.447143669922686</c:v>
                </c:pt>
                <c:pt idx="3">
                  <c:v>3.0412498929999998</c:v>
                </c:pt>
                <c:pt idx="4">
                  <c:v>0.56285086578589205</c:v>
                </c:pt>
              </c:numCache>
            </c:numRef>
          </c:val>
          <c:extLst>
            <c:ext xmlns:c16="http://schemas.microsoft.com/office/drawing/2014/chart" uri="{C3380CC4-5D6E-409C-BE32-E72D297353CC}">
              <c16:uniqueId val="{00000001-1BA0-421D-9EC1-10622E8756F6}"/>
            </c:ext>
          </c:extLst>
        </c:ser>
        <c:dLbls>
          <c:showLegendKey val="0"/>
          <c:showVal val="0"/>
          <c:showCatName val="0"/>
          <c:showSerName val="0"/>
          <c:showPercent val="0"/>
          <c:showBubbleSize val="0"/>
        </c:dLbls>
        <c:gapWidth val="150"/>
        <c:overlap val="100"/>
        <c:axId val="462503304"/>
        <c:axId val="462502976"/>
      </c:barChart>
      <c:catAx>
        <c:axId val="462503304"/>
        <c:scaling>
          <c:orientation val="minMax"/>
        </c:scaling>
        <c:delete val="0"/>
        <c:axPos val="b"/>
        <c:numFmt formatCode="General" sourceLinked="1"/>
        <c:majorTickMark val="none"/>
        <c:minorTickMark val="none"/>
        <c:tickLblPos val="low"/>
        <c:spPr>
          <a:noFill/>
          <a:ln w="50800"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462502976"/>
        <c:crosses val="autoZero"/>
        <c:auto val="1"/>
        <c:lblAlgn val="ctr"/>
        <c:lblOffset val="100"/>
        <c:noMultiLvlLbl val="0"/>
      </c:catAx>
      <c:valAx>
        <c:axId val="462502976"/>
        <c:scaling>
          <c:orientation val="minMax"/>
          <c:min val="-2"/>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solidFill>
                    <a:latin typeface="+mn-lt"/>
                    <a:ea typeface="+mn-ea"/>
                    <a:cs typeface="+mn-cs"/>
                  </a:defRPr>
                </a:pPr>
                <a:r>
                  <a:rPr lang="en-GB" sz="1400" dirty="0"/>
                  <a:t>Euros per </a:t>
                </a:r>
                <a:r>
                  <a:rPr lang="en-GB" sz="1400" dirty="0" err="1"/>
                  <a:t>capira</a:t>
                </a:r>
                <a:endParaRPr lang="en-GB" sz="1400" dirty="0"/>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title>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4625033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FCC200-989D-49D3-B8B9-9E0CCBF4314F}"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9ED1C135-2FAF-4756-96B4-D67039F3AD1A}">
      <dgm:prSet phldrT="[Text]"/>
      <dgm:spPr/>
      <dgm:t>
        <a:bodyPr/>
        <a:lstStyle/>
        <a:p>
          <a:r>
            <a:rPr lang="fr-FR" dirty="0"/>
            <a:t>Augmenter les dépenses des gouvernements pour les systèmes de santé</a:t>
          </a:r>
          <a:endParaRPr lang="en-US" dirty="0"/>
        </a:p>
      </dgm:t>
    </dgm:pt>
    <dgm:pt modelId="{ACD7DBF0-F20C-44F4-938B-EC6FB8B2AFE1}" type="parTrans" cxnId="{8A040F6F-1CBD-4108-8808-089AAD013498}">
      <dgm:prSet/>
      <dgm:spPr/>
      <dgm:t>
        <a:bodyPr/>
        <a:lstStyle/>
        <a:p>
          <a:endParaRPr lang="en-US"/>
        </a:p>
      </dgm:t>
    </dgm:pt>
    <dgm:pt modelId="{273B1128-DFF2-478D-8737-C4D7B6B0E4F7}" type="sibTrans" cxnId="{8A040F6F-1CBD-4108-8808-089AAD013498}">
      <dgm:prSet/>
      <dgm:spPr/>
      <dgm:t>
        <a:bodyPr/>
        <a:lstStyle/>
        <a:p>
          <a:endParaRPr lang="en-US"/>
        </a:p>
      </dgm:t>
    </dgm:pt>
    <dgm:pt modelId="{DCD8847E-E5A9-43C9-AC14-917F87727AA1}">
      <dgm:prSet phldrT="[Text]"/>
      <dgm:spPr/>
      <dgm:t>
        <a:bodyPr/>
        <a:lstStyle/>
        <a:p>
          <a:r>
            <a:rPr lang="fr-FR" dirty="0"/>
            <a:t>Augmenter l’allocation à la santé dans les budgets actuels</a:t>
          </a:r>
          <a:endParaRPr lang="en-US" dirty="0"/>
        </a:p>
      </dgm:t>
    </dgm:pt>
    <dgm:pt modelId="{B883D526-4880-40C9-A795-E78A72B88125}" type="parTrans" cxnId="{5AD81048-5FD6-4568-8912-DAE346EEA97A}">
      <dgm:prSet/>
      <dgm:spPr/>
      <dgm:t>
        <a:bodyPr/>
        <a:lstStyle/>
        <a:p>
          <a:endParaRPr lang="en-US"/>
        </a:p>
      </dgm:t>
    </dgm:pt>
    <dgm:pt modelId="{10308175-36A2-4EF7-946A-3C6B07C16122}" type="sibTrans" cxnId="{5AD81048-5FD6-4568-8912-DAE346EEA97A}">
      <dgm:prSet/>
      <dgm:spPr/>
      <dgm:t>
        <a:bodyPr/>
        <a:lstStyle/>
        <a:p>
          <a:endParaRPr lang="en-US"/>
        </a:p>
      </dgm:t>
    </dgm:pt>
    <dgm:pt modelId="{3562D548-A8DC-4904-A829-0C5E977D819D}">
      <dgm:prSet phldrT="[Text]"/>
      <dgm:spPr/>
      <dgm:t>
        <a:bodyPr/>
        <a:lstStyle/>
        <a:p>
          <a:r>
            <a:rPr lang="fr-FR" dirty="0"/>
            <a:t>Réviser le panier de soins ou le rapport AMO/AMC</a:t>
          </a:r>
          <a:endParaRPr lang="en-US" dirty="0"/>
        </a:p>
      </dgm:t>
    </dgm:pt>
    <dgm:pt modelId="{550F7A85-5E24-49E6-B107-9CEDB8F29F69}" type="parTrans" cxnId="{2AC674AA-1FA0-4FAA-A265-EC764D4181DE}">
      <dgm:prSet/>
      <dgm:spPr/>
      <dgm:t>
        <a:bodyPr/>
        <a:lstStyle/>
        <a:p>
          <a:endParaRPr lang="en-US"/>
        </a:p>
      </dgm:t>
    </dgm:pt>
    <dgm:pt modelId="{EB70DBCF-D969-4317-8A1F-574EA2E48B48}" type="sibTrans" cxnId="{2AC674AA-1FA0-4FAA-A265-EC764D4181DE}">
      <dgm:prSet/>
      <dgm:spPr/>
      <dgm:t>
        <a:bodyPr/>
        <a:lstStyle/>
        <a:p>
          <a:endParaRPr lang="en-US"/>
        </a:p>
      </dgm:t>
    </dgm:pt>
    <dgm:pt modelId="{2139D371-97C6-45EF-922F-F3A44B586931}">
      <dgm:prSet/>
      <dgm:spPr/>
      <dgm:t>
        <a:bodyPr/>
        <a:lstStyle/>
        <a:p>
          <a:r>
            <a:rPr lang="fr-FR" dirty="0"/>
            <a:t>Rechercher les gains d’efficience</a:t>
          </a:r>
          <a:endParaRPr lang="en-US" dirty="0"/>
        </a:p>
      </dgm:t>
    </dgm:pt>
    <dgm:pt modelId="{8AC6B8EB-98CD-4468-973A-5518963E08B8}" type="parTrans" cxnId="{BC68CEB8-DC60-4728-B78A-D1B57780590C}">
      <dgm:prSet/>
      <dgm:spPr/>
      <dgm:t>
        <a:bodyPr/>
        <a:lstStyle/>
        <a:p>
          <a:endParaRPr lang="en-US"/>
        </a:p>
      </dgm:t>
    </dgm:pt>
    <dgm:pt modelId="{7790D735-C36E-4A4B-AB0D-10A87D336EF0}" type="sibTrans" cxnId="{BC68CEB8-DC60-4728-B78A-D1B57780590C}">
      <dgm:prSet/>
      <dgm:spPr/>
      <dgm:t>
        <a:bodyPr/>
        <a:lstStyle/>
        <a:p>
          <a:endParaRPr lang="en-US"/>
        </a:p>
      </dgm:t>
    </dgm:pt>
    <dgm:pt modelId="{BFCD8F73-A427-4767-9953-15D9CB71FE7F}" type="pres">
      <dgm:prSet presAssocID="{C4FCC200-989D-49D3-B8B9-9E0CCBF4314F}" presName="Name0" presStyleCnt="0">
        <dgm:presLayoutVars>
          <dgm:chMax val="7"/>
          <dgm:chPref val="7"/>
          <dgm:dir/>
        </dgm:presLayoutVars>
      </dgm:prSet>
      <dgm:spPr/>
    </dgm:pt>
    <dgm:pt modelId="{E69AE2FC-0DEA-4BFD-B9B7-C7D4C57586FE}" type="pres">
      <dgm:prSet presAssocID="{C4FCC200-989D-49D3-B8B9-9E0CCBF4314F}" presName="Name1" presStyleCnt="0"/>
      <dgm:spPr/>
    </dgm:pt>
    <dgm:pt modelId="{712794F3-3394-4E7E-9CD4-7B30CC15D08A}" type="pres">
      <dgm:prSet presAssocID="{C4FCC200-989D-49D3-B8B9-9E0CCBF4314F}" presName="cycle" presStyleCnt="0"/>
      <dgm:spPr/>
    </dgm:pt>
    <dgm:pt modelId="{2A3398A4-3A79-4F2A-A9D1-07459C5CE1D5}" type="pres">
      <dgm:prSet presAssocID="{C4FCC200-989D-49D3-B8B9-9E0CCBF4314F}" presName="srcNode" presStyleLbl="node1" presStyleIdx="0" presStyleCnt="4"/>
      <dgm:spPr/>
    </dgm:pt>
    <dgm:pt modelId="{6D81BCEA-6B40-4CF4-87D9-F18F112A58C4}" type="pres">
      <dgm:prSet presAssocID="{C4FCC200-989D-49D3-B8B9-9E0CCBF4314F}" presName="conn" presStyleLbl="parChTrans1D2" presStyleIdx="0" presStyleCnt="1"/>
      <dgm:spPr/>
    </dgm:pt>
    <dgm:pt modelId="{F24C3E2F-8CFC-4B52-89F7-223C409D07D2}" type="pres">
      <dgm:prSet presAssocID="{C4FCC200-989D-49D3-B8B9-9E0CCBF4314F}" presName="extraNode" presStyleLbl="node1" presStyleIdx="0" presStyleCnt="4"/>
      <dgm:spPr/>
    </dgm:pt>
    <dgm:pt modelId="{95F84CC0-4CEA-4696-9282-A01153371CEA}" type="pres">
      <dgm:prSet presAssocID="{C4FCC200-989D-49D3-B8B9-9E0CCBF4314F}" presName="dstNode" presStyleLbl="node1" presStyleIdx="0" presStyleCnt="4"/>
      <dgm:spPr/>
    </dgm:pt>
    <dgm:pt modelId="{2B645C1C-3A1E-4158-9706-EB8B6CFEFE41}" type="pres">
      <dgm:prSet presAssocID="{9ED1C135-2FAF-4756-96B4-D67039F3AD1A}" presName="text_1" presStyleLbl="node1" presStyleIdx="0" presStyleCnt="4">
        <dgm:presLayoutVars>
          <dgm:bulletEnabled val="1"/>
        </dgm:presLayoutVars>
      </dgm:prSet>
      <dgm:spPr/>
    </dgm:pt>
    <dgm:pt modelId="{F63F3991-0FE5-44CD-A38D-AB853BF70BFA}" type="pres">
      <dgm:prSet presAssocID="{9ED1C135-2FAF-4756-96B4-D67039F3AD1A}" presName="accent_1" presStyleCnt="0"/>
      <dgm:spPr/>
    </dgm:pt>
    <dgm:pt modelId="{10CBB14D-0EB7-4E06-B950-4D925AF0E39D}" type="pres">
      <dgm:prSet presAssocID="{9ED1C135-2FAF-4756-96B4-D67039F3AD1A}" presName="accentRepeatNode" presStyleLbl="solidFgAcc1" presStyleIdx="0" presStyleCnt="4"/>
      <dgm:spPr/>
    </dgm:pt>
    <dgm:pt modelId="{9D556D27-D269-4FBF-83F8-2778C691CD9B}" type="pres">
      <dgm:prSet presAssocID="{DCD8847E-E5A9-43C9-AC14-917F87727AA1}" presName="text_2" presStyleLbl="node1" presStyleIdx="1" presStyleCnt="4">
        <dgm:presLayoutVars>
          <dgm:bulletEnabled val="1"/>
        </dgm:presLayoutVars>
      </dgm:prSet>
      <dgm:spPr/>
    </dgm:pt>
    <dgm:pt modelId="{C3BBC4AA-08B0-4CBE-8892-620DD02C623C}" type="pres">
      <dgm:prSet presAssocID="{DCD8847E-E5A9-43C9-AC14-917F87727AA1}" presName="accent_2" presStyleCnt="0"/>
      <dgm:spPr/>
    </dgm:pt>
    <dgm:pt modelId="{FF6F1C75-9150-474E-BFAF-F46084927D78}" type="pres">
      <dgm:prSet presAssocID="{DCD8847E-E5A9-43C9-AC14-917F87727AA1}" presName="accentRepeatNode" presStyleLbl="solidFgAcc1" presStyleIdx="1" presStyleCnt="4"/>
      <dgm:spPr/>
    </dgm:pt>
    <dgm:pt modelId="{541C6655-A2CB-4B32-AD98-02794AF3837B}" type="pres">
      <dgm:prSet presAssocID="{3562D548-A8DC-4904-A829-0C5E977D819D}" presName="text_3" presStyleLbl="node1" presStyleIdx="2" presStyleCnt="4">
        <dgm:presLayoutVars>
          <dgm:bulletEnabled val="1"/>
        </dgm:presLayoutVars>
      </dgm:prSet>
      <dgm:spPr/>
    </dgm:pt>
    <dgm:pt modelId="{D42B68B0-1AA0-4F0F-9437-D7F4ADEE6735}" type="pres">
      <dgm:prSet presAssocID="{3562D548-A8DC-4904-A829-0C5E977D819D}" presName="accent_3" presStyleCnt="0"/>
      <dgm:spPr/>
    </dgm:pt>
    <dgm:pt modelId="{EC132AA1-8FEF-4DAB-99CB-437A72258248}" type="pres">
      <dgm:prSet presAssocID="{3562D548-A8DC-4904-A829-0C5E977D819D}" presName="accentRepeatNode" presStyleLbl="solidFgAcc1" presStyleIdx="2" presStyleCnt="4"/>
      <dgm:spPr/>
    </dgm:pt>
    <dgm:pt modelId="{6383FE02-8449-4330-AE7D-A5E9FB797769}" type="pres">
      <dgm:prSet presAssocID="{2139D371-97C6-45EF-922F-F3A44B586931}" presName="text_4" presStyleLbl="node1" presStyleIdx="3" presStyleCnt="4">
        <dgm:presLayoutVars>
          <dgm:bulletEnabled val="1"/>
        </dgm:presLayoutVars>
      </dgm:prSet>
      <dgm:spPr/>
    </dgm:pt>
    <dgm:pt modelId="{EC00C58A-1A9A-495F-8A65-5C4E769CA7FF}" type="pres">
      <dgm:prSet presAssocID="{2139D371-97C6-45EF-922F-F3A44B586931}" presName="accent_4" presStyleCnt="0"/>
      <dgm:spPr/>
    </dgm:pt>
    <dgm:pt modelId="{A8FF71E1-BDE1-400D-B7A2-CA4AE939EB89}" type="pres">
      <dgm:prSet presAssocID="{2139D371-97C6-45EF-922F-F3A44B586931}" presName="accentRepeatNode" presStyleLbl="solidFgAcc1" presStyleIdx="3" presStyleCnt="4"/>
      <dgm:spPr/>
    </dgm:pt>
  </dgm:ptLst>
  <dgm:cxnLst>
    <dgm:cxn modelId="{E3F2623B-BEE7-4309-93E9-30C4A7E2FAA2}" type="presOf" srcId="{9ED1C135-2FAF-4756-96B4-D67039F3AD1A}" destId="{2B645C1C-3A1E-4158-9706-EB8B6CFEFE41}" srcOrd="0" destOrd="0" presId="urn:microsoft.com/office/officeart/2008/layout/VerticalCurvedList"/>
    <dgm:cxn modelId="{5AD81048-5FD6-4568-8912-DAE346EEA97A}" srcId="{C4FCC200-989D-49D3-B8B9-9E0CCBF4314F}" destId="{DCD8847E-E5A9-43C9-AC14-917F87727AA1}" srcOrd="1" destOrd="0" parTransId="{B883D526-4880-40C9-A795-E78A72B88125}" sibTransId="{10308175-36A2-4EF7-946A-3C6B07C16122}"/>
    <dgm:cxn modelId="{8A040F6F-1CBD-4108-8808-089AAD013498}" srcId="{C4FCC200-989D-49D3-B8B9-9E0CCBF4314F}" destId="{9ED1C135-2FAF-4756-96B4-D67039F3AD1A}" srcOrd="0" destOrd="0" parTransId="{ACD7DBF0-F20C-44F4-938B-EC6FB8B2AFE1}" sibTransId="{273B1128-DFF2-478D-8737-C4D7B6B0E4F7}"/>
    <dgm:cxn modelId="{201A4E8F-423B-46C7-97CB-A2B44C26164F}" type="presOf" srcId="{273B1128-DFF2-478D-8737-C4D7B6B0E4F7}" destId="{6D81BCEA-6B40-4CF4-87D9-F18F112A58C4}" srcOrd="0" destOrd="0" presId="urn:microsoft.com/office/officeart/2008/layout/VerticalCurvedList"/>
    <dgm:cxn modelId="{2AC674AA-1FA0-4FAA-A265-EC764D4181DE}" srcId="{C4FCC200-989D-49D3-B8B9-9E0CCBF4314F}" destId="{3562D548-A8DC-4904-A829-0C5E977D819D}" srcOrd="2" destOrd="0" parTransId="{550F7A85-5E24-49E6-B107-9CEDB8F29F69}" sibTransId="{EB70DBCF-D969-4317-8A1F-574EA2E48B48}"/>
    <dgm:cxn modelId="{273838B1-E1A2-4EC1-8BBD-62E9F2BAA344}" type="presOf" srcId="{3562D548-A8DC-4904-A829-0C5E977D819D}" destId="{541C6655-A2CB-4B32-AD98-02794AF3837B}" srcOrd="0" destOrd="0" presId="urn:microsoft.com/office/officeart/2008/layout/VerticalCurvedList"/>
    <dgm:cxn modelId="{BC68CEB8-DC60-4728-B78A-D1B57780590C}" srcId="{C4FCC200-989D-49D3-B8B9-9E0CCBF4314F}" destId="{2139D371-97C6-45EF-922F-F3A44B586931}" srcOrd="3" destOrd="0" parTransId="{8AC6B8EB-98CD-4468-973A-5518963E08B8}" sibTransId="{7790D735-C36E-4A4B-AB0D-10A87D336EF0}"/>
    <dgm:cxn modelId="{2384CCC1-CB64-4369-99DE-7D9FBFF9FB2E}" type="presOf" srcId="{C4FCC200-989D-49D3-B8B9-9E0CCBF4314F}" destId="{BFCD8F73-A427-4767-9953-15D9CB71FE7F}" srcOrd="0" destOrd="0" presId="urn:microsoft.com/office/officeart/2008/layout/VerticalCurvedList"/>
    <dgm:cxn modelId="{12FF45CB-6460-4980-BA00-A37EC1C15B20}" type="presOf" srcId="{DCD8847E-E5A9-43C9-AC14-917F87727AA1}" destId="{9D556D27-D269-4FBF-83F8-2778C691CD9B}" srcOrd="0" destOrd="0" presId="urn:microsoft.com/office/officeart/2008/layout/VerticalCurvedList"/>
    <dgm:cxn modelId="{CDCCD6E3-A4F4-46C8-8AE4-605AE08748E0}" type="presOf" srcId="{2139D371-97C6-45EF-922F-F3A44B586931}" destId="{6383FE02-8449-4330-AE7D-A5E9FB797769}" srcOrd="0" destOrd="0" presId="urn:microsoft.com/office/officeart/2008/layout/VerticalCurvedList"/>
    <dgm:cxn modelId="{894E204F-D271-4F08-B293-B57D436B4531}" type="presParOf" srcId="{BFCD8F73-A427-4767-9953-15D9CB71FE7F}" destId="{E69AE2FC-0DEA-4BFD-B9B7-C7D4C57586FE}" srcOrd="0" destOrd="0" presId="urn:microsoft.com/office/officeart/2008/layout/VerticalCurvedList"/>
    <dgm:cxn modelId="{06342D1E-2649-425B-AB2B-009874187EF6}" type="presParOf" srcId="{E69AE2FC-0DEA-4BFD-B9B7-C7D4C57586FE}" destId="{712794F3-3394-4E7E-9CD4-7B30CC15D08A}" srcOrd="0" destOrd="0" presId="urn:microsoft.com/office/officeart/2008/layout/VerticalCurvedList"/>
    <dgm:cxn modelId="{119E7450-29F1-497F-BD07-D6D91884E554}" type="presParOf" srcId="{712794F3-3394-4E7E-9CD4-7B30CC15D08A}" destId="{2A3398A4-3A79-4F2A-A9D1-07459C5CE1D5}" srcOrd="0" destOrd="0" presId="urn:microsoft.com/office/officeart/2008/layout/VerticalCurvedList"/>
    <dgm:cxn modelId="{646FC348-6169-41B0-9E46-2B9F5BE10B1E}" type="presParOf" srcId="{712794F3-3394-4E7E-9CD4-7B30CC15D08A}" destId="{6D81BCEA-6B40-4CF4-87D9-F18F112A58C4}" srcOrd="1" destOrd="0" presId="urn:microsoft.com/office/officeart/2008/layout/VerticalCurvedList"/>
    <dgm:cxn modelId="{6BCDDB8A-C7AA-405C-8BCD-308C50F3DDA6}" type="presParOf" srcId="{712794F3-3394-4E7E-9CD4-7B30CC15D08A}" destId="{F24C3E2F-8CFC-4B52-89F7-223C409D07D2}" srcOrd="2" destOrd="0" presId="urn:microsoft.com/office/officeart/2008/layout/VerticalCurvedList"/>
    <dgm:cxn modelId="{A1231BFE-6527-409E-BEB4-5B236A53A0BA}" type="presParOf" srcId="{712794F3-3394-4E7E-9CD4-7B30CC15D08A}" destId="{95F84CC0-4CEA-4696-9282-A01153371CEA}" srcOrd="3" destOrd="0" presId="urn:microsoft.com/office/officeart/2008/layout/VerticalCurvedList"/>
    <dgm:cxn modelId="{62272285-7D72-4540-B58A-D2F417D1C8B1}" type="presParOf" srcId="{E69AE2FC-0DEA-4BFD-B9B7-C7D4C57586FE}" destId="{2B645C1C-3A1E-4158-9706-EB8B6CFEFE41}" srcOrd="1" destOrd="0" presId="urn:microsoft.com/office/officeart/2008/layout/VerticalCurvedList"/>
    <dgm:cxn modelId="{29DEA809-CB09-4FE6-AD46-B726B7BE81D0}" type="presParOf" srcId="{E69AE2FC-0DEA-4BFD-B9B7-C7D4C57586FE}" destId="{F63F3991-0FE5-44CD-A38D-AB853BF70BFA}" srcOrd="2" destOrd="0" presId="urn:microsoft.com/office/officeart/2008/layout/VerticalCurvedList"/>
    <dgm:cxn modelId="{EFBB9353-93C8-4D71-B0C5-9EBD57149FDD}" type="presParOf" srcId="{F63F3991-0FE5-44CD-A38D-AB853BF70BFA}" destId="{10CBB14D-0EB7-4E06-B950-4D925AF0E39D}" srcOrd="0" destOrd="0" presId="urn:microsoft.com/office/officeart/2008/layout/VerticalCurvedList"/>
    <dgm:cxn modelId="{0949CEF1-C89C-4125-AF80-0A85D87E4CA5}" type="presParOf" srcId="{E69AE2FC-0DEA-4BFD-B9B7-C7D4C57586FE}" destId="{9D556D27-D269-4FBF-83F8-2778C691CD9B}" srcOrd="3" destOrd="0" presId="urn:microsoft.com/office/officeart/2008/layout/VerticalCurvedList"/>
    <dgm:cxn modelId="{C5CA93AE-5002-4CDB-A21D-9F2CB83E2B8E}" type="presParOf" srcId="{E69AE2FC-0DEA-4BFD-B9B7-C7D4C57586FE}" destId="{C3BBC4AA-08B0-4CBE-8892-620DD02C623C}" srcOrd="4" destOrd="0" presId="urn:microsoft.com/office/officeart/2008/layout/VerticalCurvedList"/>
    <dgm:cxn modelId="{280EAF50-A7F7-44E7-8918-EA3972B32D16}" type="presParOf" srcId="{C3BBC4AA-08B0-4CBE-8892-620DD02C623C}" destId="{FF6F1C75-9150-474E-BFAF-F46084927D78}" srcOrd="0" destOrd="0" presId="urn:microsoft.com/office/officeart/2008/layout/VerticalCurvedList"/>
    <dgm:cxn modelId="{8BA26BF6-2598-419B-8D33-BDC97E351301}" type="presParOf" srcId="{E69AE2FC-0DEA-4BFD-B9B7-C7D4C57586FE}" destId="{541C6655-A2CB-4B32-AD98-02794AF3837B}" srcOrd="5" destOrd="0" presId="urn:microsoft.com/office/officeart/2008/layout/VerticalCurvedList"/>
    <dgm:cxn modelId="{672FD584-A7D0-4689-AADC-890974FD50F0}" type="presParOf" srcId="{E69AE2FC-0DEA-4BFD-B9B7-C7D4C57586FE}" destId="{D42B68B0-1AA0-4F0F-9437-D7F4ADEE6735}" srcOrd="6" destOrd="0" presId="urn:microsoft.com/office/officeart/2008/layout/VerticalCurvedList"/>
    <dgm:cxn modelId="{2417A3E3-783E-4792-8BB5-50AAF823D9F5}" type="presParOf" srcId="{D42B68B0-1AA0-4F0F-9437-D7F4ADEE6735}" destId="{EC132AA1-8FEF-4DAB-99CB-437A72258248}" srcOrd="0" destOrd="0" presId="urn:microsoft.com/office/officeart/2008/layout/VerticalCurvedList"/>
    <dgm:cxn modelId="{2A9F64E0-44FA-4333-8655-4718D2F45D18}" type="presParOf" srcId="{E69AE2FC-0DEA-4BFD-B9B7-C7D4C57586FE}" destId="{6383FE02-8449-4330-AE7D-A5E9FB797769}" srcOrd="7" destOrd="0" presId="urn:microsoft.com/office/officeart/2008/layout/VerticalCurvedList"/>
    <dgm:cxn modelId="{985B1F56-82DA-4DC1-AD94-6C1FAB9099D7}" type="presParOf" srcId="{E69AE2FC-0DEA-4BFD-B9B7-C7D4C57586FE}" destId="{EC00C58A-1A9A-495F-8A65-5C4E769CA7FF}" srcOrd="8" destOrd="0" presId="urn:microsoft.com/office/officeart/2008/layout/VerticalCurvedList"/>
    <dgm:cxn modelId="{71E63447-B38B-4775-8776-0DCD208B7D6F}" type="presParOf" srcId="{EC00C58A-1A9A-495F-8A65-5C4E769CA7FF}" destId="{A8FF71E1-BDE1-400D-B7A2-CA4AE939EB89}"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81BCEA-6B40-4CF4-87D9-F18F112A58C4}">
      <dsp:nvSpPr>
        <dsp:cNvPr id="0" name=""/>
        <dsp:cNvSpPr/>
      </dsp:nvSpPr>
      <dsp:spPr>
        <a:xfrm>
          <a:off x="-5216973" y="-799065"/>
          <a:ext cx="6212464" cy="6212464"/>
        </a:xfrm>
        <a:prstGeom prst="blockArc">
          <a:avLst>
            <a:gd name="adj1" fmla="val 18900000"/>
            <a:gd name="adj2" fmla="val 2700000"/>
            <a:gd name="adj3" fmla="val 348"/>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B645C1C-3A1E-4158-9706-EB8B6CFEFE41}">
      <dsp:nvSpPr>
        <dsp:cNvPr id="0" name=""/>
        <dsp:cNvSpPr/>
      </dsp:nvSpPr>
      <dsp:spPr>
        <a:xfrm>
          <a:off x="521219" y="354749"/>
          <a:ext cx="6984102" cy="709869"/>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3459" tIns="55880" rIns="55880" bIns="55880" numCol="1" spcCol="1270" anchor="ctr" anchorCtr="0">
          <a:noAutofit/>
        </a:bodyPr>
        <a:lstStyle/>
        <a:p>
          <a:pPr marL="0" lvl="0" indent="0" algn="l" defTabSz="977900">
            <a:lnSpc>
              <a:spcPct val="90000"/>
            </a:lnSpc>
            <a:spcBef>
              <a:spcPct val="0"/>
            </a:spcBef>
            <a:spcAft>
              <a:spcPct val="35000"/>
            </a:spcAft>
            <a:buNone/>
          </a:pPr>
          <a:r>
            <a:rPr lang="fr-FR" sz="2200" kern="1200" dirty="0"/>
            <a:t>Augmenter les dépenses des gouvernements pour les systèmes de santé</a:t>
          </a:r>
          <a:endParaRPr lang="en-US" sz="2200" kern="1200" dirty="0"/>
        </a:p>
      </dsp:txBody>
      <dsp:txXfrm>
        <a:off x="521219" y="354749"/>
        <a:ext cx="6984102" cy="709869"/>
      </dsp:txXfrm>
    </dsp:sp>
    <dsp:sp modelId="{10CBB14D-0EB7-4E06-B950-4D925AF0E39D}">
      <dsp:nvSpPr>
        <dsp:cNvPr id="0" name=""/>
        <dsp:cNvSpPr/>
      </dsp:nvSpPr>
      <dsp:spPr>
        <a:xfrm>
          <a:off x="77550" y="266016"/>
          <a:ext cx="887336" cy="887336"/>
        </a:xfrm>
        <a:prstGeom prst="ellipse">
          <a:avLst/>
        </a:prstGeom>
        <a:solidFill>
          <a:schemeClr val="l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D556D27-D269-4FBF-83F8-2778C691CD9B}">
      <dsp:nvSpPr>
        <dsp:cNvPr id="0" name=""/>
        <dsp:cNvSpPr/>
      </dsp:nvSpPr>
      <dsp:spPr>
        <a:xfrm>
          <a:off x="928203" y="1419738"/>
          <a:ext cx="6577118" cy="709869"/>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3459" tIns="55880" rIns="55880" bIns="55880" numCol="1" spcCol="1270" anchor="ctr" anchorCtr="0">
          <a:noAutofit/>
        </a:bodyPr>
        <a:lstStyle/>
        <a:p>
          <a:pPr marL="0" lvl="0" indent="0" algn="l" defTabSz="977900">
            <a:lnSpc>
              <a:spcPct val="90000"/>
            </a:lnSpc>
            <a:spcBef>
              <a:spcPct val="0"/>
            </a:spcBef>
            <a:spcAft>
              <a:spcPct val="35000"/>
            </a:spcAft>
            <a:buNone/>
          </a:pPr>
          <a:r>
            <a:rPr lang="fr-FR" sz="2200" kern="1200" dirty="0"/>
            <a:t>Augmenter l’allocation à la santé dans les budgets actuels</a:t>
          </a:r>
          <a:endParaRPr lang="en-US" sz="2200" kern="1200" dirty="0"/>
        </a:p>
      </dsp:txBody>
      <dsp:txXfrm>
        <a:off x="928203" y="1419738"/>
        <a:ext cx="6577118" cy="709869"/>
      </dsp:txXfrm>
    </dsp:sp>
    <dsp:sp modelId="{FF6F1C75-9150-474E-BFAF-F46084927D78}">
      <dsp:nvSpPr>
        <dsp:cNvPr id="0" name=""/>
        <dsp:cNvSpPr/>
      </dsp:nvSpPr>
      <dsp:spPr>
        <a:xfrm>
          <a:off x="484535" y="1331004"/>
          <a:ext cx="887336" cy="887336"/>
        </a:xfrm>
        <a:prstGeom prst="ellipse">
          <a:avLst/>
        </a:prstGeom>
        <a:solidFill>
          <a:schemeClr val="l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41C6655-A2CB-4B32-AD98-02794AF3837B}">
      <dsp:nvSpPr>
        <dsp:cNvPr id="0" name=""/>
        <dsp:cNvSpPr/>
      </dsp:nvSpPr>
      <dsp:spPr>
        <a:xfrm>
          <a:off x="928203" y="2484726"/>
          <a:ext cx="6577118" cy="709869"/>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3459" tIns="55880" rIns="55880" bIns="55880" numCol="1" spcCol="1270" anchor="ctr" anchorCtr="0">
          <a:noAutofit/>
        </a:bodyPr>
        <a:lstStyle/>
        <a:p>
          <a:pPr marL="0" lvl="0" indent="0" algn="l" defTabSz="977900">
            <a:lnSpc>
              <a:spcPct val="90000"/>
            </a:lnSpc>
            <a:spcBef>
              <a:spcPct val="0"/>
            </a:spcBef>
            <a:spcAft>
              <a:spcPct val="35000"/>
            </a:spcAft>
            <a:buNone/>
          </a:pPr>
          <a:r>
            <a:rPr lang="fr-FR" sz="2200" kern="1200" dirty="0"/>
            <a:t>Réviser le panier de soins ou le rapport AMO/AMC</a:t>
          </a:r>
          <a:endParaRPr lang="en-US" sz="2200" kern="1200" dirty="0"/>
        </a:p>
      </dsp:txBody>
      <dsp:txXfrm>
        <a:off x="928203" y="2484726"/>
        <a:ext cx="6577118" cy="709869"/>
      </dsp:txXfrm>
    </dsp:sp>
    <dsp:sp modelId="{EC132AA1-8FEF-4DAB-99CB-437A72258248}">
      <dsp:nvSpPr>
        <dsp:cNvPr id="0" name=""/>
        <dsp:cNvSpPr/>
      </dsp:nvSpPr>
      <dsp:spPr>
        <a:xfrm>
          <a:off x="484535" y="2395992"/>
          <a:ext cx="887336" cy="887336"/>
        </a:xfrm>
        <a:prstGeom prst="ellipse">
          <a:avLst/>
        </a:prstGeom>
        <a:solidFill>
          <a:schemeClr val="l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383FE02-8449-4330-AE7D-A5E9FB797769}">
      <dsp:nvSpPr>
        <dsp:cNvPr id="0" name=""/>
        <dsp:cNvSpPr/>
      </dsp:nvSpPr>
      <dsp:spPr>
        <a:xfrm>
          <a:off x="521219" y="3549714"/>
          <a:ext cx="6984102" cy="709869"/>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3459" tIns="55880" rIns="55880" bIns="55880" numCol="1" spcCol="1270" anchor="ctr" anchorCtr="0">
          <a:noAutofit/>
        </a:bodyPr>
        <a:lstStyle/>
        <a:p>
          <a:pPr marL="0" lvl="0" indent="0" algn="l" defTabSz="977900">
            <a:lnSpc>
              <a:spcPct val="90000"/>
            </a:lnSpc>
            <a:spcBef>
              <a:spcPct val="0"/>
            </a:spcBef>
            <a:spcAft>
              <a:spcPct val="35000"/>
            </a:spcAft>
            <a:buNone/>
          </a:pPr>
          <a:r>
            <a:rPr lang="fr-FR" sz="2200" kern="1200" dirty="0"/>
            <a:t>Rechercher les gains d’efficience</a:t>
          </a:r>
          <a:endParaRPr lang="en-US" sz="2200" kern="1200" dirty="0"/>
        </a:p>
      </dsp:txBody>
      <dsp:txXfrm>
        <a:off x="521219" y="3549714"/>
        <a:ext cx="6984102" cy="709869"/>
      </dsp:txXfrm>
    </dsp:sp>
    <dsp:sp modelId="{A8FF71E1-BDE1-400D-B7A2-CA4AE939EB89}">
      <dsp:nvSpPr>
        <dsp:cNvPr id="0" name=""/>
        <dsp:cNvSpPr/>
      </dsp:nvSpPr>
      <dsp:spPr>
        <a:xfrm>
          <a:off x="77550" y="3460981"/>
          <a:ext cx="887336" cy="887336"/>
        </a:xfrm>
        <a:prstGeom prst="ellipse">
          <a:avLst/>
        </a:prstGeom>
        <a:solidFill>
          <a:schemeClr val="l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tx2"/>
        </a:solidFill>
        <a:effectLst/>
      </p:bgPr>
    </p:bg>
    <p:spTree>
      <p:nvGrpSpPr>
        <p:cNvPr id="1" name=""/>
        <p:cNvGrpSpPr/>
        <p:nvPr/>
      </p:nvGrpSpPr>
      <p:grpSpPr>
        <a:xfrm>
          <a:off x="0" y="0"/>
          <a:ext cx="0" cy="0"/>
          <a:chOff x="0" y="0"/>
          <a:chExt cx="0" cy="0"/>
        </a:xfrm>
      </p:grpSpPr>
      <p:pic>
        <p:nvPicPr>
          <p:cNvPr id="38" name="Imag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88000" y="2628509"/>
            <a:ext cx="3504000" cy="4229631"/>
          </a:xfrm>
          <a:prstGeom prst="rect">
            <a:avLst/>
          </a:prstGeom>
        </p:spPr>
      </p:pic>
      <p:pic>
        <p:nvPicPr>
          <p:cNvPr id="39" name="Imag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52000" y="6001200"/>
            <a:ext cx="2323200" cy="685680"/>
          </a:xfrm>
          <a:prstGeom prst="rect">
            <a:avLst/>
          </a:prstGeom>
        </p:spPr>
      </p:pic>
      <p:pic>
        <p:nvPicPr>
          <p:cNvPr id="36" name="Imag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0800000">
            <a:off x="0" y="509"/>
            <a:ext cx="3504000" cy="4229631"/>
          </a:xfrm>
          <a:prstGeom prst="rect">
            <a:avLst/>
          </a:prstGeom>
        </p:spPr>
      </p:pic>
      <p:sp>
        <p:nvSpPr>
          <p:cNvPr id="8" name="Title 7"/>
          <p:cNvSpPr>
            <a:spLocks noGrp="1"/>
          </p:cNvSpPr>
          <p:nvPr>
            <p:ph type="ctrTitle" hasCustomPrompt="1"/>
          </p:nvPr>
        </p:nvSpPr>
        <p:spPr>
          <a:xfrm>
            <a:off x="1824000" y="2480400"/>
            <a:ext cx="8400000" cy="1267200"/>
          </a:xfrm>
          <a:prstGeom prst="rect">
            <a:avLst/>
          </a:prstGeom>
        </p:spPr>
        <p:txBody>
          <a:bodyPr lIns="90000" rIns="90000" anchor="b">
            <a:spAutoFit/>
          </a:bodyPr>
          <a:lstStyle>
            <a:lvl1pPr>
              <a:lnSpc>
                <a:spcPts val="4500"/>
              </a:lnSpc>
              <a:defRPr sz="4500" cap="all" baseline="0">
                <a:solidFill>
                  <a:schemeClr val="bg1"/>
                </a:solidFill>
              </a:defRPr>
            </a:lvl1pPr>
          </a:lstStyle>
          <a:p>
            <a:r>
              <a:rPr kumimoji="0" lang="fr-FR" dirty="0"/>
              <a:t>CLIQUEZ POUR MODIFIER LE TITRE</a:t>
            </a:r>
            <a:endParaRPr kumimoji="0" lang="en-US" dirty="0"/>
          </a:p>
        </p:txBody>
      </p:sp>
      <p:sp>
        <p:nvSpPr>
          <p:cNvPr id="9" name="Subtitle 8"/>
          <p:cNvSpPr>
            <a:spLocks noGrp="1"/>
          </p:cNvSpPr>
          <p:nvPr>
            <p:ph type="subTitle" idx="1" hasCustomPrompt="1"/>
          </p:nvPr>
        </p:nvSpPr>
        <p:spPr>
          <a:xfrm>
            <a:off x="1824000" y="3805200"/>
            <a:ext cx="8400000" cy="352800"/>
          </a:xfrm>
        </p:spPr>
        <p:txBody>
          <a:bodyPr lIns="90000" rIns="90000">
            <a:spAutoFit/>
          </a:bodyPr>
          <a:lstStyle>
            <a:lvl1pPr marL="0" indent="0" algn="l">
              <a:lnSpc>
                <a:spcPts val="2000"/>
              </a:lnSpc>
              <a:spcBef>
                <a:spcPts val="0"/>
              </a:spcBef>
              <a:buNone/>
              <a:defRPr sz="1800" baseline="0">
                <a:solidFill>
                  <a:schemeClr val="bg1"/>
                </a:solidFill>
                <a:latin typeface="+mj-l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dirty="0"/>
              <a:t>Cliquez pour modifier les sous-titres</a:t>
            </a:r>
            <a:endParaRPr kumimoji="0" lang="en-US" dirty="0"/>
          </a:p>
        </p:txBody>
      </p:sp>
      <p:pic>
        <p:nvPicPr>
          <p:cNvPr id="37" name="Image 11"/>
          <p:cNvPicPr>
            <a:picLocks noChangeAspect="1"/>
          </p:cNvPicPr>
          <p:nvPr/>
        </p:nvPicPr>
        <p:blipFill>
          <a:blip r:embed="rId4" cstate="print"/>
          <a:stretch>
            <a:fillRect/>
          </a:stretch>
        </p:blipFill>
        <p:spPr>
          <a:xfrm>
            <a:off x="681601" y="432000"/>
            <a:ext cx="923076" cy="1440000"/>
          </a:xfrm>
          <a:prstGeom prst="rect">
            <a:avLst/>
          </a:prstGeom>
        </p:spPr>
      </p:pic>
      <p:sp>
        <p:nvSpPr>
          <p:cNvPr id="12" name="Date Placeholder 3"/>
          <p:cNvSpPr>
            <a:spLocks noGrp="1"/>
          </p:cNvSpPr>
          <p:nvPr>
            <p:ph type="dt" sz="half" idx="2"/>
          </p:nvPr>
        </p:nvSpPr>
        <p:spPr>
          <a:xfrm>
            <a:off x="537600" y="6411600"/>
            <a:ext cx="1200000" cy="244800"/>
          </a:xfrm>
          <a:prstGeom prst="rect">
            <a:avLst/>
          </a:prstGeom>
        </p:spPr>
        <p:txBody>
          <a:bodyPr vert="horz" lIns="91440" tIns="45720" rIns="91440" bIns="45720" rtlCol="0" anchor="t" anchorCtr="0"/>
          <a:lstStyle>
            <a:lvl1pPr algn="l">
              <a:defRPr sz="1000" baseline="0">
                <a:solidFill>
                  <a:schemeClr val="bg1"/>
                </a:solidFill>
                <a:latin typeface="Arial"/>
              </a:defRPr>
            </a:lvl1pPr>
          </a:lstStyle>
          <a:p>
            <a:fld id="{F52BAC60-DD14-4F87-BD91-6EA1C5ABB43C}" type="datetimeFigureOut">
              <a:rPr lang="en-GB" smtClean="0"/>
              <a:t>12-May-2025</a:t>
            </a:fld>
            <a:endParaRPr lang="en-GB"/>
          </a:p>
        </p:txBody>
      </p:sp>
      <p:sp>
        <p:nvSpPr>
          <p:cNvPr id="13" name="Footer Placeholder 4"/>
          <p:cNvSpPr>
            <a:spLocks noGrp="1"/>
          </p:cNvSpPr>
          <p:nvPr>
            <p:ph type="ftr" sz="quarter" idx="3"/>
          </p:nvPr>
        </p:nvSpPr>
        <p:spPr>
          <a:xfrm>
            <a:off x="1824000" y="6411600"/>
            <a:ext cx="6240000" cy="244800"/>
          </a:xfrm>
          <a:prstGeom prst="rect">
            <a:avLst/>
          </a:prstGeom>
        </p:spPr>
        <p:txBody>
          <a:bodyPr vert="horz" lIns="91440" tIns="45720" rIns="91440" bIns="45720" rtlCol="0" anchor="t" anchorCtr="0"/>
          <a:lstStyle>
            <a:lvl1pPr algn="l">
              <a:defRPr sz="1000" kern="1200" baseline="0">
                <a:solidFill>
                  <a:schemeClr val="bg1"/>
                </a:solidFill>
                <a:latin typeface="Arial"/>
              </a:defRPr>
            </a:lvl1pPr>
          </a:lstStyle>
          <a:p>
            <a:endParaRPr lang="en-GB"/>
          </a:p>
        </p:txBody>
      </p:sp>
    </p:spTree>
    <p:extLst>
      <p:ext uri="{BB962C8B-B14F-4D97-AF65-F5344CB8AC3E}">
        <p14:creationId xmlns:p14="http://schemas.microsoft.com/office/powerpoint/2010/main" val="4074687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re et contenu">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p:txBody>
          <a:bodyPr/>
          <a:lstStyle>
            <a:lvl1pPr eaLnBrk="1" latinLnBrk="0" hangingPunct="1">
              <a:defRPr/>
            </a:lvl1pPr>
            <a:lvl2pPr eaLnBrk="1" latinLnBrk="0" hangingPunct="1">
              <a:defRPr/>
            </a:lvl2pPr>
            <a:lvl3pPr eaLnBrk="1" latinLnBrk="0" hangingPunct="1">
              <a:defRPr/>
            </a:lvl3pPr>
            <a:lvl4pPr eaLnBrk="1" latinLnBrk="0" hangingPunct="1">
              <a:defRPr/>
            </a:lvl4pPr>
            <a:lvl5pPr eaLnBrk="1" latinLnBrk="0" hangingPunct="1">
              <a:defRPr/>
            </a:lvl5pPr>
          </a:lstStyle>
          <a:p>
            <a:pPr lvl="0" eaLnBrk="1" latinLnBrk="0" hangingPunct="1"/>
            <a:r>
              <a:rPr lang="fr-FR" dirty="0"/>
              <a:t>Cliquez pour modifier les styles du texte du masque</a:t>
            </a:r>
            <a:endParaRPr lang="en-US" dirty="0"/>
          </a:p>
          <a:p>
            <a:pPr lvl="1" eaLnBrk="1" latinLnBrk="0" hangingPunct="1"/>
            <a:r>
              <a:rPr lang="en-US" dirty="0" err="1"/>
              <a:t>Deuxième</a:t>
            </a:r>
            <a:r>
              <a:rPr lang="en-US" dirty="0"/>
              <a:t> </a:t>
            </a:r>
            <a:r>
              <a:rPr lang="en-US" dirty="0" err="1"/>
              <a:t>niveau</a:t>
            </a:r>
            <a:endParaRPr lang="en-US" dirty="0"/>
          </a:p>
          <a:p>
            <a:pPr lvl="2" eaLnBrk="1" latinLnBrk="0" hangingPunct="1"/>
            <a:r>
              <a:rPr lang="en-US" dirty="0" err="1"/>
              <a:t>Troisième</a:t>
            </a:r>
            <a:r>
              <a:rPr lang="en-US" dirty="0"/>
              <a:t> </a:t>
            </a:r>
            <a:r>
              <a:rPr lang="en-US" dirty="0" err="1"/>
              <a:t>niveau</a:t>
            </a:r>
            <a:endParaRPr lang="en-US" dirty="0"/>
          </a:p>
          <a:p>
            <a:pPr lvl="3" eaLnBrk="1" latinLnBrk="0" hangingPunct="1"/>
            <a:r>
              <a:rPr lang="en-US" dirty="0" err="1"/>
              <a:t>Quatrième</a:t>
            </a:r>
            <a:r>
              <a:rPr lang="en-US" dirty="0"/>
              <a:t> </a:t>
            </a:r>
            <a:r>
              <a:rPr lang="en-US" dirty="0" err="1"/>
              <a:t>niveau</a:t>
            </a:r>
            <a:endParaRPr lang="en-US" dirty="0"/>
          </a:p>
          <a:p>
            <a:pPr lvl="4" eaLnBrk="1" latinLnBrk="0" hangingPunct="1"/>
            <a:r>
              <a:rPr lang="en-US" dirty="0" err="1"/>
              <a:t>Cinquième</a:t>
            </a:r>
            <a:r>
              <a:rPr lang="en-US" dirty="0"/>
              <a:t> </a:t>
            </a:r>
            <a:r>
              <a:rPr lang="en-US" dirty="0" err="1"/>
              <a:t>niveau</a:t>
            </a:r>
            <a:endParaRPr kumimoji="0" lang="en-US" dirty="0"/>
          </a:p>
        </p:txBody>
      </p:sp>
      <p:sp>
        <p:nvSpPr>
          <p:cNvPr id="8" name="Date Placeholder 3"/>
          <p:cNvSpPr>
            <a:spLocks noGrp="1"/>
          </p:cNvSpPr>
          <p:nvPr>
            <p:ph type="dt" sz="half" idx="2"/>
          </p:nvPr>
        </p:nvSpPr>
        <p:spPr>
          <a:xfrm>
            <a:off x="537600" y="6411600"/>
            <a:ext cx="12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fld id="{F52BAC60-DD14-4F87-BD91-6EA1C5ABB43C}" type="datetimeFigureOut">
              <a:rPr lang="en-GB" smtClean="0"/>
              <a:t>12-May-2025</a:t>
            </a:fld>
            <a:endParaRPr lang="en-GB"/>
          </a:p>
        </p:txBody>
      </p:sp>
      <p:sp>
        <p:nvSpPr>
          <p:cNvPr id="9" name="Footer Placeholder 4"/>
          <p:cNvSpPr>
            <a:spLocks noGrp="1"/>
          </p:cNvSpPr>
          <p:nvPr>
            <p:ph type="ftr" sz="quarter" idx="3"/>
          </p:nvPr>
        </p:nvSpPr>
        <p:spPr>
          <a:xfrm>
            <a:off x="1824000" y="6411600"/>
            <a:ext cx="624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en-GB"/>
          </a:p>
        </p:txBody>
      </p:sp>
      <p:sp>
        <p:nvSpPr>
          <p:cNvPr id="10" name="Slide Number Placeholder 5"/>
          <p:cNvSpPr>
            <a:spLocks noGrp="1"/>
          </p:cNvSpPr>
          <p:nvPr>
            <p:ph type="sldNum" sz="quarter" idx="4"/>
          </p:nvPr>
        </p:nvSpPr>
        <p:spPr>
          <a:xfrm>
            <a:off x="11520000" y="6411600"/>
            <a:ext cx="456000" cy="244800"/>
          </a:xfrm>
          <a:prstGeom prst="rect">
            <a:avLst/>
          </a:prstGeom>
        </p:spPr>
        <p:txBody>
          <a:bodyPr vert="horz" wrap="none" lIns="91440" tIns="45720" rIns="91440" bIns="45720" rtlCol="0" anchor="t" anchorCtr="0"/>
          <a:lstStyle>
            <a:lvl1pPr algn="r">
              <a:defRPr sz="1000" baseline="0">
                <a:solidFill>
                  <a:schemeClr val="bg1"/>
                </a:solidFill>
                <a:latin typeface="Arial"/>
              </a:defRPr>
            </a:lvl1pPr>
          </a:lstStyle>
          <a:p>
            <a:fld id="{70050570-C620-4E1C-8F8D-9EF221BD3A5B}" type="slidenum">
              <a:rPr lang="en-GB" smtClean="0"/>
              <a:t>‹#›</a:t>
            </a:fld>
            <a:endParaRPr lang="en-GB"/>
          </a:p>
        </p:txBody>
      </p:sp>
      <p:sp>
        <p:nvSpPr>
          <p:cNvPr id="11" name="Title Placeholder 1"/>
          <p:cNvSpPr>
            <a:spLocks noGrp="1"/>
          </p:cNvSpPr>
          <p:nvPr>
            <p:ph type="title" hasCustomPrompt="1"/>
          </p:nvPr>
        </p:nvSpPr>
        <p:spPr>
          <a:xfrm>
            <a:off x="1440000" y="237600"/>
            <a:ext cx="9888000" cy="1022400"/>
          </a:xfrm>
          <a:prstGeom prst="rect">
            <a:avLst/>
          </a:prstGeom>
        </p:spPr>
        <p:txBody>
          <a:bodyPr vert="horz" lIns="91440" tIns="45720" rIns="91440" bIns="45720" rtlCol="0" anchor="ctr">
            <a:noAutofit/>
          </a:bodyPr>
          <a:lstStyle/>
          <a:p>
            <a:r>
              <a:rPr lang="fr-FR" dirty="0"/>
              <a:t>Cliquez pour modifier le titre</a:t>
            </a:r>
            <a:br>
              <a:rPr lang="fr-FR" dirty="0"/>
            </a:br>
            <a:r>
              <a:rPr lang="fr-FR" dirty="0"/>
              <a:t>Le titre peut-être étendu sur deux lignes</a:t>
            </a:r>
            <a:endParaRPr lang="en-US" dirty="0"/>
          </a:p>
        </p:txBody>
      </p:sp>
    </p:spTree>
    <p:extLst>
      <p:ext uri="{BB962C8B-B14F-4D97-AF65-F5344CB8AC3E}">
        <p14:creationId xmlns:p14="http://schemas.microsoft.com/office/powerpoint/2010/main" val="1211973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En-tête de section">
    <p:bg>
      <p:bgPr>
        <a:solidFill>
          <a:schemeClr val="tx1"/>
        </a:solidFill>
        <a:effectLst/>
      </p:bgPr>
    </p:bg>
    <p:spTree>
      <p:nvGrpSpPr>
        <p:cNvPr id="1" name=""/>
        <p:cNvGrpSpPr/>
        <p:nvPr/>
      </p:nvGrpSpPr>
      <p:grpSpPr>
        <a:xfrm>
          <a:off x="0" y="0"/>
          <a:ext cx="0" cy="0"/>
          <a:chOff x="0" y="0"/>
          <a:chExt cx="0" cy="0"/>
        </a:xfrm>
      </p:grpSpPr>
      <p:pic>
        <p:nvPicPr>
          <p:cNvPr id="7" name="Image 6"/>
          <p:cNvPicPr>
            <a:picLocks noChangeAspect="1"/>
          </p:cNvPicPr>
          <p:nvPr/>
        </p:nvPicPr>
        <p:blipFill>
          <a:blip r:embed="rId2" cstate="print"/>
          <a:stretch>
            <a:fillRect/>
          </a:stretch>
        </p:blipFill>
        <p:spPr>
          <a:xfrm>
            <a:off x="10924801" y="5328000"/>
            <a:ext cx="1267209" cy="1530000"/>
          </a:xfrm>
          <a:prstGeom prst="rect">
            <a:avLst/>
          </a:prstGeom>
        </p:spPr>
      </p:pic>
      <p:pic>
        <p:nvPicPr>
          <p:cNvPr id="8" name="Image 7"/>
          <p:cNvPicPr>
            <a:picLocks noChangeAspect="1"/>
          </p:cNvPicPr>
          <p:nvPr/>
        </p:nvPicPr>
        <p:blipFill>
          <a:blip r:embed="rId3" cstate="print"/>
          <a:stretch>
            <a:fillRect/>
          </a:stretch>
        </p:blipFill>
        <p:spPr>
          <a:xfrm>
            <a:off x="772800" y="468000"/>
            <a:ext cx="923077" cy="1440000"/>
          </a:xfrm>
          <a:prstGeom prst="rect">
            <a:avLst/>
          </a:prstGeom>
        </p:spPr>
      </p:pic>
      <p:sp>
        <p:nvSpPr>
          <p:cNvPr id="9" name="Title 1"/>
          <p:cNvSpPr>
            <a:spLocks noGrp="1"/>
          </p:cNvSpPr>
          <p:nvPr>
            <p:ph type="title" hasCustomPrompt="1"/>
          </p:nvPr>
        </p:nvSpPr>
        <p:spPr>
          <a:xfrm>
            <a:off x="1680000" y="2928144"/>
            <a:ext cx="8832000" cy="1041311"/>
          </a:xfrm>
        </p:spPr>
        <p:txBody>
          <a:bodyPr anchor="ctr" anchorCtr="0">
            <a:spAutoFit/>
          </a:bodyPr>
          <a:lstStyle>
            <a:lvl1pPr algn="ctr">
              <a:lnSpc>
                <a:spcPts val="3700"/>
              </a:lnSpc>
              <a:defRPr sz="3700" b="0" i="0" cap="all" baseline="0">
                <a:solidFill>
                  <a:schemeClr val="bg1"/>
                </a:solidFill>
              </a:defRPr>
            </a:lvl1pPr>
          </a:lstStyle>
          <a:p>
            <a:r>
              <a:rPr lang="fr-FR" dirty="0"/>
              <a:t>Cliquez pour modifier</a:t>
            </a:r>
            <a:br>
              <a:rPr lang="fr-FR" dirty="0"/>
            </a:br>
            <a:r>
              <a:rPr lang="fr-FR" dirty="0"/>
              <a:t>le titre de l'en-tête de section</a:t>
            </a:r>
            <a:endParaRPr lang="en-US" dirty="0"/>
          </a:p>
        </p:txBody>
      </p:sp>
      <p:sp>
        <p:nvSpPr>
          <p:cNvPr id="10" name="Date Placeholder 3"/>
          <p:cNvSpPr>
            <a:spLocks noGrp="1"/>
          </p:cNvSpPr>
          <p:nvPr>
            <p:ph type="dt" sz="half" idx="2"/>
          </p:nvPr>
        </p:nvSpPr>
        <p:spPr>
          <a:xfrm>
            <a:off x="537600" y="6411600"/>
            <a:ext cx="1200000" cy="244800"/>
          </a:xfrm>
          <a:prstGeom prst="rect">
            <a:avLst/>
          </a:prstGeom>
        </p:spPr>
        <p:txBody>
          <a:bodyPr vert="horz" lIns="91440" tIns="45720" rIns="91440" bIns="45720" rtlCol="0" anchor="t" anchorCtr="0"/>
          <a:lstStyle>
            <a:lvl1pPr algn="l">
              <a:defRPr sz="1000" baseline="0">
                <a:solidFill>
                  <a:schemeClr val="bg1"/>
                </a:solidFill>
                <a:latin typeface="Arial"/>
              </a:defRPr>
            </a:lvl1pPr>
          </a:lstStyle>
          <a:p>
            <a:fld id="{F52BAC60-DD14-4F87-BD91-6EA1C5ABB43C}" type="datetimeFigureOut">
              <a:rPr lang="en-GB" smtClean="0"/>
              <a:t>12-May-2025</a:t>
            </a:fld>
            <a:endParaRPr lang="en-GB"/>
          </a:p>
        </p:txBody>
      </p:sp>
      <p:sp>
        <p:nvSpPr>
          <p:cNvPr id="11" name="Footer Placeholder 4"/>
          <p:cNvSpPr>
            <a:spLocks noGrp="1"/>
          </p:cNvSpPr>
          <p:nvPr>
            <p:ph type="ftr" sz="quarter" idx="3"/>
          </p:nvPr>
        </p:nvSpPr>
        <p:spPr>
          <a:xfrm>
            <a:off x="1824000" y="6411600"/>
            <a:ext cx="6240000" cy="244800"/>
          </a:xfrm>
          <a:prstGeom prst="rect">
            <a:avLst/>
          </a:prstGeom>
        </p:spPr>
        <p:txBody>
          <a:bodyPr vert="horz" lIns="91440" tIns="45720" rIns="91440" bIns="45720" rtlCol="0" anchor="t" anchorCtr="0"/>
          <a:lstStyle>
            <a:lvl1pPr algn="l">
              <a:defRPr sz="1000" kern="1200" baseline="0">
                <a:solidFill>
                  <a:schemeClr val="bg1"/>
                </a:solidFill>
                <a:latin typeface="Arial"/>
              </a:defRPr>
            </a:lvl1pPr>
          </a:lstStyle>
          <a:p>
            <a:endParaRPr lang="en-GB"/>
          </a:p>
        </p:txBody>
      </p:sp>
      <p:sp>
        <p:nvSpPr>
          <p:cNvPr id="12" name="Slide Number Placeholder 5"/>
          <p:cNvSpPr>
            <a:spLocks noGrp="1"/>
          </p:cNvSpPr>
          <p:nvPr>
            <p:ph type="sldNum" sz="quarter" idx="4"/>
          </p:nvPr>
        </p:nvSpPr>
        <p:spPr>
          <a:xfrm>
            <a:off x="11520000" y="6411600"/>
            <a:ext cx="456000" cy="244800"/>
          </a:xfrm>
          <a:prstGeom prst="rect">
            <a:avLst/>
          </a:prstGeom>
        </p:spPr>
        <p:txBody>
          <a:bodyPr vert="horz" wrap="none" lIns="91440" tIns="45720" rIns="91440" bIns="45720" rtlCol="0" anchor="t" anchorCtr="0"/>
          <a:lstStyle>
            <a:lvl1pPr algn="r">
              <a:defRPr sz="1000" baseline="0">
                <a:solidFill>
                  <a:schemeClr val="tx2"/>
                </a:solidFill>
                <a:latin typeface="Arial"/>
              </a:defRPr>
            </a:lvl1pPr>
          </a:lstStyle>
          <a:p>
            <a:fld id="{70050570-C620-4E1C-8F8D-9EF221BD3A5B}" type="slidenum">
              <a:rPr lang="en-GB" smtClean="0"/>
              <a:t>‹#›</a:t>
            </a:fld>
            <a:endParaRPr lang="en-GB"/>
          </a:p>
        </p:txBody>
      </p:sp>
    </p:spTree>
    <p:extLst>
      <p:ext uri="{BB962C8B-B14F-4D97-AF65-F5344CB8AC3E}">
        <p14:creationId xmlns:p14="http://schemas.microsoft.com/office/powerpoint/2010/main" val="1592770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eaLnBrk="1" latinLnBrk="0" hangingPunct="1">
              <a:defRPr/>
            </a:lvl1pPr>
            <a:lvl2pPr eaLnBrk="1" latinLnBrk="0" hangingPunct="1">
              <a:defRPr/>
            </a:lvl2pPr>
            <a:lvl3pPr eaLnBrk="1" latinLnBrk="0" hangingPunct="1">
              <a:defRPr/>
            </a:lvl3pPr>
            <a:lvl4pPr eaLnBrk="1" latinLnBrk="0" hangingPunct="1">
              <a:defRPr/>
            </a:lvl4pPr>
            <a:lvl5pPr eaLnBrk="1" latinLnBrk="0" hangingPunct="1">
              <a:defRPr/>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8" name="Date Placeholder 3"/>
          <p:cNvSpPr>
            <a:spLocks noGrp="1"/>
          </p:cNvSpPr>
          <p:nvPr>
            <p:ph type="dt" sz="half" idx="2"/>
          </p:nvPr>
        </p:nvSpPr>
        <p:spPr>
          <a:xfrm>
            <a:off x="537600" y="6411600"/>
            <a:ext cx="12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fld id="{F837EDDC-54D4-43E5-981F-0EAB86A08017}" type="datetimeFigureOut">
              <a:rPr lang="en-US" smtClean="0"/>
              <a:t>5/12/2025</a:t>
            </a:fld>
            <a:endParaRPr lang="en-US"/>
          </a:p>
        </p:txBody>
      </p:sp>
      <p:sp>
        <p:nvSpPr>
          <p:cNvPr id="9" name="Footer Placeholder 4"/>
          <p:cNvSpPr>
            <a:spLocks noGrp="1"/>
          </p:cNvSpPr>
          <p:nvPr>
            <p:ph type="ftr" sz="quarter" idx="3"/>
          </p:nvPr>
        </p:nvSpPr>
        <p:spPr>
          <a:xfrm>
            <a:off x="1824000" y="6411600"/>
            <a:ext cx="624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en-US"/>
          </a:p>
        </p:txBody>
      </p:sp>
      <p:sp>
        <p:nvSpPr>
          <p:cNvPr id="10" name="Slide Number Placeholder 5"/>
          <p:cNvSpPr>
            <a:spLocks noGrp="1"/>
          </p:cNvSpPr>
          <p:nvPr>
            <p:ph type="sldNum" sz="quarter" idx="4"/>
          </p:nvPr>
        </p:nvSpPr>
        <p:spPr>
          <a:xfrm>
            <a:off x="11520000" y="6411600"/>
            <a:ext cx="456000" cy="244800"/>
          </a:xfrm>
          <a:prstGeom prst="rect">
            <a:avLst/>
          </a:prstGeom>
        </p:spPr>
        <p:txBody>
          <a:bodyPr vert="horz" wrap="none" lIns="91440" tIns="45720" rIns="91440" bIns="45720" rtlCol="0" anchor="t" anchorCtr="0"/>
          <a:lstStyle>
            <a:lvl1pPr algn="r">
              <a:defRPr sz="1000" baseline="0">
                <a:solidFill>
                  <a:schemeClr val="bg1"/>
                </a:solidFill>
                <a:latin typeface="Arial"/>
              </a:defRPr>
            </a:lvl1pPr>
          </a:lstStyle>
          <a:p>
            <a:fld id="{E19CBE3E-F1D0-4258-85ED-DF5B08FD4054}" type="slidenum">
              <a:rPr lang="en-US" smtClean="0"/>
              <a:t>‹#›</a:t>
            </a:fld>
            <a:endParaRPr lang="en-US"/>
          </a:p>
        </p:txBody>
      </p:sp>
      <p:sp>
        <p:nvSpPr>
          <p:cNvPr id="11" name="Title Placeholder 1"/>
          <p:cNvSpPr>
            <a:spLocks noGrp="1"/>
          </p:cNvSpPr>
          <p:nvPr>
            <p:ph type="title" hasCustomPrompt="1"/>
          </p:nvPr>
        </p:nvSpPr>
        <p:spPr>
          <a:xfrm>
            <a:off x="1440000" y="237600"/>
            <a:ext cx="9888000" cy="1022400"/>
          </a:xfrm>
          <a:prstGeom prst="rect">
            <a:avLst/>
          </a:prstGeom>
        </p:spPr>
        <p:txBody>
          <a:bodyPr vert="horz" lIns="91440" tIns="45720" rIns="91440" bIns="45720" rtlCol="0" anchor="ctr">
            <a:noAutofit/>
          </a:bodyPr>
          <a:lstStyle>
            <a:lvl1pPr>
              <a:defRPr/>
            </a:lvl1pPr>
          </a:lstStyle>
          <a:p>
            <a:r>
              <a:rPr lang="en-US" dirty="0"/>
              <a:t>Click to edit Slide title</a:t>
            </a:r>
            <a:br>
              <a:rPr lang="en-US" dirty="0"/>
            </a:br>
            <a:r>
              <a:rPr lang="en-US" dirty="0"/>
              <a:t>Slide title can be extended to two lines</a:t>
            </a:r>
          </a:p>
        </p:txBody>
      </p:sp>
    </p:spTree>
    <p:extLst>
      <p:ext uri="{BB962C8B-B14F-4D97-AF65-F5344CB8AC3E}">
        <p14:creationId xmlns:p14="http://schemas.microsoft.com/office/powerpoint/2010/main" val="365226905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3.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0" name="Imag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924801" y="5328185"/>
            <a:ext cx="1267209" cy="1529631"/>
          </a:xfrm>
          <a:prstGeom prst="rect">
            <a:avLst/>
          </a:prstGeom>
        </p:spPr>
      </p:pic>
      <p:sp>
        <p:nvSpPr>
          <p:cNvPr id="21" name="Rectangle 20"/>
          <p:cNvSpPr/>
          <p:nvPr/>
        </p:nvSpPr>
        <p:spPr bwMode="auto">
          <a:xfrm>
            <a:off x="672000" y="1306800"/>
            <a:ext cx="10872000" cy="0"/>
          </a:xfrm>
          <a:prstGeom prst="rect">
            <a:avLst/>
          </a:prstGeom>
          <a:noFill/>
          <a:ln w="6350" cap="flat" cmpd="sng" algn="ctr">
            <a:solidFill>
              <a:srgbClr val="727272"/>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fr-FR" sz="2000" b="0" i="0" u="none" strike="noStrike" cap="none" normalizeH="0" baseline="0">
              <a:ln>
                <a:noFill/>
              </a:ln>
              <a:solidFill>
                <a:schemeClr val="tx1"/>
              </a:solidFill>
              <a:effectLst/>
              <a:latin typeface="Helvetica 65 Medium" pitchFamily="34" charset="0"/>
            </a:endParaRPr>
          </a:p>
        </p:txBody>
      </p:sp>
      <p:pic>
        <p:nvPicPr>
          <p:cNvPr id="24" name="Image 7"/>
          <p:cNvPicPr>
            <a:picLocks noChangeAspect="1"/>
          </p:cNvPicPr>
          <p:nvPr/>
        </p:nvPicPr>
        <p:blipFill>
          <a:blip r:embed="rId7" cstate="print"/>
          <a:stretch>
            <a:fillRect/>
          </a:stretch>
        </p:blipFill>
        <p:spPr>
          <a:xfrm>
            <a:off x="667201" y="288000"/>
            <a:ext cx="611537" cy="954000"/>
          </a:xfrm>
          <a:prstGeom prst="rect">
            <a:avLst/>
          </a:prstGeom>
        </p:spPr>
      </p:pic>
      <p:sp>
        <p:nvSpPr>
          <p:cNvPr id="13" name="Text Placeholder 12"/>
          <p:cNvSpPr>
            <a:spLocks noGrp="1"/>
          </p:cNvSpPr>
          <p:nvPr>
            <p:ph type="body" idx="1"/>
          </p:nvPr>
        </p:nvSpPr>
        <p:spPr>
          <a:xfrm>
            <a:off x="624000" y="1602000"/>
            <a:ext cx="10958400" cy="4525200"/>
          </a:xfrm>
          <a:prstGeom prst="rect">
            <a:avLst/>
          </a:prstGeom>
        </p:spPr>
        <p:txBody>
          <a:bodyPr vert="horz">
            <a:normAutofit/>
          </a:bodyPr>
          <a:lstStyle/>
          <a:p>
            <a:pPr lvl="0" eaLnBrk="1" latinLnBrk="0" hangingPunct="1"/>
            <a:r>
              <a:rPr kumimoji="0" lang="fr-FR" dirty="0"/>
              <a:t>Cliquez pour modifier les styles du texte du masque</a:t>
            </a:r>
            <a:endParaRPr kumimoji="0" lang="en-US" dirty="0"/>
          </a:p>
          <a:p>
            <a:pPr lvl="1" eaLnBrk="1" latinLnBrk="0" hangingPunct="1"/>
            <a:r>
              <a:rPr kumimoji="0" lang="en-US" dirty="0" err="1"/>
              <a:t>Deuxième</a:t>
            </a:r>
            <a:r>
              <a:rPr kumimoji="0" lang="en-US" dirty="0"/>
              <a:t> </a:t>
            </a:r>
            <a:r>
              <a:rPr kumimoji="0" lang="en-US" dirty="0" err="1"/>
              <a:t>niveau</a:t>
            </a:r>
            <a:endParaRPr kumimoji="0" lang="en-US" dirty="0"/>
          </a:p>
          <a:p>
            <a:pPr lvl="2" eaLnBrk="1" latinLnBrk="0" hangingPunct="1"/>
            <a:r>
              <a:rPr kumimoji="0" lang="en-US" dirty="0" err="1"/>
              <a:t>Troisième</a:t>
            </a:r>
            <a:r>
              <a:rPr kumimoji="0" lang="en-US" dirty="0"/>
              <a:t> </a:t>
            </a:r>
            <a:r>
              <a:rPr kumimoji="0" lang="en-US" dirty="0" err="1"/>
              <a:t>niveau</a:t>
            </a:r>
            <a:endParaRPr kumimoji="0" lang="en-US" dirty="0"/>
          </a:p>
          <a:p>
            <a:pPr lvl="3" eaLnBrk="1" latinLnBrk="0" hangingPunct="1"/>
            <a:r>
              <a:rPr kumimoji="0" lang="en-US" dirty="0" err="1"/>
              <a:t>Quatrième</a:t>
            </a:r>
            <a:r>
              <a:rPr kumimoji="0" lang="en-US" dirty="0"/>
              <a:t> </a:t>
            </a:r>
            <a:r>
              <a:rPr kumimoji="0" lang="en-US" dirty="0" err="1"/>
              <a:t>niveau</a:t>
            </a:r>
            <a:endParaRPr kumimoji="0" lang="en-US" dirty="0"/>
          </a:p>
          <a:p>
            <a:pPr lvl="4" eaLnBrk="1" latinLnBrk="0" hangingPunct="1"/>
            <a:r>
              <a:rPr kumimoji="0" lang="en-US" dirty="0" err="1"/>
              <a:t>Cinquième</a:t>
            </a:r>
            <a:r>
              <a:rPr kumimoji="0" lang="en-US" dirty="0"/>
              <a:t> </a:t>
            </a:r>
            <a:r>
              <a:rPr kumimoji="0" lang="en-US" dirty="0" err="1"/>
              <a:t>niveau</a:t>
            </a:r>
            <a:endParaRPr kumimoji="0" lang="en-US" dirty="0"/>
          </a:p>
        </p:txBody>
      </p:sp>
      <p:sp>
        <p:nvSpPr>
          <p:cNvPr id="25" name="Title Placeholder 1"/>
          <p:cNvSpPr>
            <a:spLocks noGrp="1"/>
          </p:cNvSpPr>
          <p:nvPr>
            <p:ph type="title"/>
          </p:nvPr>
        </p:nvSpPr>
        <p:spPr>
          <a:xfrm>
            <a:off x="1440000" y="237600"/>
            <a:ext cx="9888000" cy="1022400"/>
          </a:xfrm>
          <a:prstGeom prst="rect">
            <a:avLst/>
          </a:prstGeom>
        </p:spPr>
        <p:txBody>
          <a:bodyPr vert="horz" lIns="91440" tIns="45720" rIns="91440" bIns="45720" rtlCol="0" anchor="ctr">
            <a:noAutofit/>
          </a:bodyPr>
          <a:lstStyle/>
          <a:p>
            <a:r>
              <a:rPr lang="fr-FR" dirty="0"/>
              <a:t>Cliquez pour modifier le titre</a:t>
            </a:r>
            <a:br>
              <a:rPr lang="fr-FR" dirty="0"/>
            </a:br>
            <a:r>
              <a:rPr lang="fr-FR" dirty="0"/>
              <a:t>Le titre peut-être étendu sur deux lignes</a:t>
            </a:r>
            <a:endParaRPr lang="en-US" dirty="0"/>
          </a:p>
        </p:txBody>
      </p:sp>
      <p:sp>
        <p:nvSpPr>
          <p:cNvPr id="26" name="Date Placeholder 3"/>
          <p:cNvSpPr>
            <a:spLocks noGrp="1"/>
          </p:cNvSpPr>
          <p:nvPr>
            <p:ph type="dt" sz="half" idx="2"/>
          </p:nvPr>
        </p:nvSpPr>
        <p:spPr>
          <a:xfrm>
            <a:off x="537600" y="6411600"/>
            <a:ext cx="12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fld id="{F52BAC60-DD14-4F87-BD91-6EA1C5ABB43C}" type="datetimeFigureOut">
              <a:rPr lang="en-GB" smtClean="0"/>
              <a:t>12-May-2025</a:t>
            </a:fld>
            <a:endParaRPr lang="en-GB"/>
          </a:p>
        </p:txBody>
      </p:sp>
      <p:sp>
        <p:nvSpPr>
          <p:cNvPr id="27" name="Footer Placeholder 4"/>
          <p:cNvSpPr>
            <a:spLocks noGrp="1"/>
          </p:cNvSpPr>
          <p:nvPr>
            <p:ph type="ftr" sz="quarter" idx="3"/>
          </p:nvPr>
        </p:nvSpPr>
        <p:spPr>
          <a:xfrm>
            <a:off x="1824000" y="6411600"/>
            <a:ext cx="624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en-GB"/>
          </a:p>
        </p:txBody>
      </p:sp>
      <p:sp>
        <p:nvSpPr>
          <p:cNvPr id="41" name="Slide Number Placeholder 5"/>
          <p:cNvSpPr>
            <a:spLocks noGrp="1"/>
          </p:cNvSpPr>
          <p:nvPr>
            <p:ph type="sldNum" sz="quarter" idx="4"/>
          </p:nvPr>
        </p:nvSpPr>
        <p:spPr>
          <a:xfrm>
            <a:off x="11520000" y="6411600"/>
            <a:ext cx="456000" cy="244800"/>
          </a:xfrm>
          <a:prstGeom prst="rect">
            <a:avLst/>
          </a:prstGeom>
        </p:spPr>
        <p:txBody>
          <a:bodyPr vert="horz" wrap="none" lIns="91440" tIns="45720" rIns="91440" bIns="45720" rtlCol="0" anchor="t" anchorCtr="0"/>
          <a:lstStyle>
            <a:lvl1pPr algn="r">
              <a:defRPr sz="1000" baseline="0">
                <a:solidFill>
                  <a:schemeClr val="bg1"/>
                </a:solidFill>
                <a:latin typeface="Arial"/>
              </a:defRPr>
            </a:lvl1pPr>
          </a:lstStyle>
          <a:p>
            <a:fld id="{70050570-C620-4E1C-8F8D-9EF221BD3A5B}" type="slidenum">
              <a:rPr lang="en-GB" smtClean="0"/>
              <a:t>‹#›</a:t>
            </a:fld>
            <a:endParaRPr lang="en-GB"/>
          </a:p>
        </p:txBody>
      </p:sp>
      <p:sp>
        <p:nvSpPr>
          <p:cNvPr id="3" name="TextBox 2">
            <a:extLst>
              <a:ext uri="{FF2B5EF4-FFF2-40B4-BE49-F238E27FC236}">
                <a16:creationId xmlns:a16="http://schemas.microsoft.com/office/drawing/2014/main" id="{3B452709-AC10-5EB4-0447-C97E3567F466}"/>
              </a:ext>
            </a:extLst>
          </p:cNvPr>
          <p:cNvSpPr txBox="1"/>
          <p:nvPr userDrawn="1">
            <p:extLst>
              <p:ext uri="{1162E1C5-73C7-4A58-AE30-91384D911F3F}">
                <p184:classification xmlns:p184="http://schemas.microsoft.com/office/powerpoint/2018/4/main" val="ftr"/>
              </p:ext>
            </p:extLst>
          </p:nvPr>
        </p:nvSpPr>
        <p:spPr>
          <a:xfrm>
            <a:off x="5237163" y="6642100"/>
            <a:ext cx="1746250" cy="152400"/>
          </a:xfrm>
          <a:prstGeom prst="rect">
            <a:avLst/>
          </a:prstGeom>
        </p:spPr>
        <p:txBody>
          <a:bodyPr horzOverflow="overflow" lIns="0" tIns="0" rIns="0" bIns="0">
            <a:spAutoFit/>
          </a:bodyPr>
          <a:lstStyle/>
          <a:p>
            <a:pPr algn="l"/>
            <a:r>
              <a:rPr lang="en-US" sz="1000">
                <a:solidFill>
                  <a:srgbClr val="0000FF"/>
                </a:solidFill>
                <a:latin typeface="Calibri" panose="020F0502020204030204" pitchFamily="34" charset="0"/>
                <a:ea typeface="Calibri" panose="020F0502020204030204" pitchFamily="34" charset="0"/>
                <a:cs typeface="Calibri" panose="020F0502020204030204" pitchFamily="34" charset="0"/>
              </a:rPr>
              <a:t>Restricted Use - À usage restreint</a:t>
            </a:r>
          </a:p>
        </p:txBody>
      </p:sp>
    </p:spTree>
    <p:extLst>
      <p:ext uri="{BB962C8B-B14F-4D97-AF65-F5344CB8AC3E}">
        <p14:creationId xmlns:p14="http://schemas.microsoft.com/office/powerpoint/2010/main" val="9474458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xStyles>
    <p:titleStyle>
      <a:lvl1pPr algn="l" rtl="0" eaLnBrk="1" latinLnBrk="0" hangingPunct="1">
        <a:spcBef>
          <a:spcPct val="0"/>
        </a:spcBef>
        <a:buNone/>
        <a:defRPr kumimoji="0" sz="3200" kern="1200">
          <a:solidFill>
            <a:schemeClr val="tx1"/>
          </a:solidFill>
          <a:latin typeface="+mj-lt"/>
          <a:ea typeface="+mj-ea"/>
          <a:cs typeface="+mj-cs"/>
        </a:defRPr>
      </a:lvl1pPr>
    </p:titleStyle>
    <p:bodyStyle>
      <a:lvl1pPr marL="342000" indent="-342000" algn="l" rtl="0" eaLnBrk="1" latinLnBrk="0" hangingPunct="1">
        <a:spcBef>
          <a:spcPts val="768"/>
        </a:spcBef>
        <a:buClr>
          <a:schemeClr val="tx1"/>
        </a:buClr>
        <a:buFont typeface="Arial" pitchFamily="34" charset="0"/>
        <a:buChar char="•"/>
        <a:defRPr kumimoji="0" sz="3200" kern="1200">
          <a:solidFill>
            <a:schemeClr val="tx1"/>
          </a:solidFill>
          <a:latin typeface="+mn-lt"/>
          <a:ea typeface="+mn-ea"/>
          <a:cs typeface="+mn-cs"/>
        </a:defRPr>
      </a:lvl1pPr>
      <a:lvl2pPr marL="741600" indent="-284400" algn="l" rtl="0" eaLnBrk="1" latinLnBrk="0" hangingPunct="1">
        <a:spcBef>
          <a:spcPts val="672"/>
        </a:spcBef>
        <a:buClr>
          <a:schemeClr val="tx1"/>
        </a:buClr>
        <a:buFont typeface="Arial" pitchFamily="34" charset="0"/>
        <a:buChar char="–"/>
        <a:defRPr kumimoji="0" sz="2800" kern="1200">
          <a:solidFill>
            <a:schemeClr val="tx1"/>
          </a:solidFill>
          <a:latin typeface="+mn-lt"/>
          <a:ea typeface="+mn-ea"/>
          <a:cs typeface="+mn-cs"/>
        </a:defRPr>
      </a:lvl2pPr>
      <a:lvl3pPr marL="1144800" indent="-230400" algn="l" rtl="0" eaLnBrk="1" latinLnBrk="0" hangingPunct="1">
        <a:spcBef>
          <a:spcPts val="576"/>
        </a:spcBef>
        <a:buClr>
          <a:schemeClr val="tx1"/>
        </a:buClr>
        <a:buFont typeface="Arial" pitchFamily="34" charset="0"/>
        <a:buChar char="•"/>
        <a:defRPr kumimoji="0" sz="2400" kern="1200">
          <a:solidFill>
            <a:schemeClr val="tx1"/>
          </a:solidFill>
          <a:latin typeface="+mn-lt"/>
          <a:ea typeface="+mn-ea"/>
          <a:cs typeface="+mn-cs"/>
        </a:defRPr>
      </a:lvl3pPr>
      <a:lvl4pPr marL="16020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4pPr>
      <a:lvl5pPr marL="20592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hyperlink" Target="https://oe.cd/best-practices"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hyperlink" Target="https://www.oecd.org/en/publications/health-at-a-glance-europe-2024_b3704e14-en.html" TargetMode="External"/><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ihmeuw.org/6szy" TargetMode="External"/><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oe.cd/obesity2019" TargetMode="Externa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hyperlink" Target="https://oe.cd/best-practices" TargetMode="External"/><Relationship Id="rId2" Type="http://schemas.openxmlformats.org/officeDocument/2006/relationships/image" Target="../media/image13.png"/><Relationship Id="rId1" Type="http://schemas.openxmlformats.org/officeDocument/2006/relationships/slideLayout" Target="../slideLayouts/slideLayout4.xml"/><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4.xml"/><Relationship Id="rId5" Type="http://schemas.openxmlformats.org/officeDocument/2006/relationships/image" Target="../media/image14.png"/><Relationship Id="rId4" Type="http://schemas.openxmlformats.org/officeDocument/2006/relationships/hyperlink" Target="https://oe.cd/best-practic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3F4E5-CF3F-1A68-CBDF-42EC3FDB1929}"/>
              </a:ext>
            </a:extLst>
          </p:cNvPr>
          <p:cNvSpPr>
            <a:spLocks noGrp="1"/>
          </p:cNvSpPr>
          <p:nvPr>
            <p:ph type="ctrTitle"/>
          </p:nvPr>
        </p:nvSpPr>
        <p:spPr>
          <a:xfrm>
            <a:off x="1168391" y="2589501"/>
            <a:ext cx="10054575" cy="1183978"/>
          </a:xfrm>
        </p:spPr>
        <p:txBody>
          <a:bodyPr/>
          <a:lstStyle/>
          <a:p>
            <a:r>
              <a:rPr lang="fr-FR" sz="2800" dirty="0"/>
              <a:t>La </a:t>
            </a:r>
            <a:r>
              <a:rPr lang="fr-FR" sz="2800" dirty="0" err="1"/>
              <a:t>prevention</a:t>
            </a:r>
            <a:r>
              <a:rPr lang="fr-FR" sz="2800" dirty="0"/>
              <a:t> en sante dans les pays de l’OCDE</a:t>
            </a:r>
          </a:p>
        </p:txBody>
      </p:sp>
      <p:sp>
        <p:nvSpPr>
          <p:cNvPr id="3" name="Subtitle 2">
            <a:extLst>
              <a:ext uri="{FF2B5EF4-FFF2-40B4-BE49-F238E27FC236}">
                <a16:creationId xmlns:a16="http://schemas.microsoft.com/office/drawing/2014/main" id="{92932202-1EF7-572A-B7EF-36989F2BBC83}"/>
              </a:ext>
            </a:extLst>
          </p:cNvPr>
          <p:cNvSpPr>
            <a:spLocks noGrp="1"/>
          </p:cNvSpPr>
          <p:nvPr>
            <p:ph type="subTitle" idx="1"/>
          </p:nvPr>
        </p:nvSpPr>
        <p:spPr>
          <a:xfrm>
            <a:off x="1168391" y="4187638"/>
            <a:ext cx="8400000" cy="1118255"/>
          </a:xfrm>
        </p:spPr>
        <p:txBody>
          <a:bodyPr/>
          <a:lstStyle/>
          <a:p>
            <a:r>
              <a:rPr lang="en-GB" dirty="0"/>
              <a:t>Guillaume Dedet, </a:t>
            </a:r>
            <a:r>
              <a:rPr lang="en-GB" dirty="0" err="1"/>
              <a:t>Economiste</a:t>
            </a:r>
            <a:r>
              <a:rPr lang="en-GB" dirty="0"/>
              <a:t> Principal</a:t>
            </a:r>
          </a:p>
          <a:p>
            <a:r>
              <a:rPr lang="en-GB" dirty="0"/>
              <a:t>Division Santé de </a:t>
            </a:r>
            <a:r>
              <a:rPr lang="en-GB" dirty="0" err="1"/>
              <a:t>l’OCDE</a:t>
            </a:r>
            <a:endParaRPr lang="en-GB" dirty="0"/>
          </a:p>
          <a:p>
            <a:endParaRPr lang="en-GB" dirty="0"/>
          </a:p>
          <a:p>
            <a:r>
              <a:rPr lang="en-GB" dirty="0"/>
              <a:t>13 </a:t>
            </a:r>
            <a:r>
              <a:rPr lang="en-GB" dirty="0" err="1"/>
              <a:t>mai</a:t>
            </a:r>
            <a:r>
              <a:rPr lang="en-GB" dirty="0"/>
              <a:t> 2025</a:t>
            </a:r>
          </a:p>
        </p:txBody>
      </p:sp>
    </p:spTree>
    <p:extLst>
      <p:ext uri="{BB962C8B-B14F-4D97-AF65-F5344CB8AC3E}">
        <p14:creationId xmlns:p14="http://schemas.microsoft.com/office/powerpoint/2010/main" val="428600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0128" y="1484918"/>
            <a:ext cx="10897894" cy="5066902"/>
          </a:xfrm>
        </p:spPr>
        <p:txBody>
          <a:bodyPr>
            <a:noAutofit/>
          </a:bodyPr>
          <a:lstStyle/>
          <a:p>
            <a:pPr>
              <a:spcBef>
                <a:spcPts val="1000"/>
              </a:spcBef>
            </a:pPr>
            <a:r>
              <a:rPr lang="en-GB" sz="2000" b="1" dirty="0">
                <a:solidFill>
                  <a:schemeClr val="tx2"/>
                </a:solidFill>
              </a:rPr>
              <a:t>Provide incentives to partners and stakeholders to strengthen evidence-based research </a:t>
            </a:r>
            <a:r>
              <a:rPr lang="en-GB" sz="2000" dirty="0"/>
              <a:t>and set minimum standards: this will be useful to ensure long-term sustainability of the intervention;</a:t>
            </a:r>
          </a:p>
          <a:p>
            <a:pPr>
              <a:spcBef>
                <a:spcPts val="1000"/>
              </a:spcBef>
            </a:pPr>
            <a:r>
              <a:rPr lang="en-GB" sz="2000" b="1" dirty="0">
                <a:solidFill>
                  <a:schemeClr val="tx2"/>
                </a:solidFill>
              </a:rPr>
              <a:t>Identify indicators that are aligned with international standards </a:t>
            </a:r>
            <a:r>
              <a:rPr lang="en-GB" sz="2000" dirty="0"/>
              <a:t>to monitor the impact of actions: this will enhance cross-country comparability and will be useful to feed the economic analysis;</a:t>
            </a:r>
          </a:p>
          <a:p>
            <a:pPr>
              <a:spcBef>
                <a:spcPts val="1000"/>
              </a:spcBef>
            </a:pPr>
            <a:r>
              <a:rPr lang="en-GB" sz="2000" b="1" dirty="0">
                <a:solidFill>
                  <a:schemeClr val="tx2"/>
                </a:solidFill>
              </a:rPr>
              <a:t>Do not forget the different needs of disadvantaged groups</a:t>
            </a:r>
            <a:r>
              <a:rPr lang="en-GB" sz="2000" dirty="0"/>
              <a:t>, such as those with a lower socio-economic status, that need to be targeted by adapting interventions;</a:t>
            </a:r>
          </a:p>
          <a:p>
            <a:pPr>
              <a:spcBef>
                <a:spcPts val="1000"/>
              </a:spcBef>
            </a:pPr>
            <a:r>
              <a:rPr lang="en-GB" sz="2000" b="1" dirty="0">
                <a:solidFill>
                  <a:schemeClr val="tx2"/>
                </a:solidFill>
              </a:rPr>
              <a:t>Remember to adequately resource transfer and scale-up efforts </a:t>
            </a:r>
            <a:r>
              <a:rPr lang="en-GB" sz="2000" dirty="0"/>
              <a:t>by developing implementation material outlining key steps and “lessons learnt”;</a:t>
            </a:r>
          </a:p>
          <a:p>
            <a:pPr>
              <a:spcBef>
                <a:spcPts val="1000"/>
              </a:spcBef>
            </a:pPr>
            <a:r>
              <a:rPr lang="en-GB" sz="2000" b="1" dirty="0">
                <a:solidFill>
                  <a:schemeClr val="tx2"/>
                </a:solidFill>
              </a:rPr>
              <a:t>Collect Information on the policy context of other EU MSs </a:t>
            </a:r>
            <a:r>
              <a:rPr lang="en-GB" sz="2000" dirty="0"/>
              <a:t>to help assess the transferability of the action and to change;</a:t>
            </a:r>
          </a:p>
          <a:p>
            <a:pPr>
              <a:spcBef>
                <a:spcPts val="1000"/>
              </a:spcBef>
            </a:pPr>
            <a:r>
              <a:rPr lang="en-GB" sz="2000" b="1" dirty="0">
                <a:solidFill>
                  <a:schemeClr val="tx2"/>
                </a:solidFill>
              </a:rPr>
              <a:t>Devise and pursue a strategy to ensure the long-term sustainability</a:t>
            </a:r>
            <a:r>
              <a:rPr lang="en-GB" sz="2000" dirty="0"/>
              <a:t> of the best practice after the end of the EU funding.</a:t>
            </a:r>
          </a:p>
        </p:txBody>
      </p:sp>
      <p:sp>
        <p:nvSpPr>
          <p:cNvPr id="3" name="Title 2"/>
          <p:cNvSpPr>
            <a:spLocks noGrp="1"/>
          </p:cNvSpPr>
          <p:nvPr>
            <p:ph type="title"/>
          </p:nvPr>
        </p:nvSpPr>
        <p:spPr>
          <a:xfrm>
            <a:off x="1439999" y="237600"/>
            <a:ext cx="10128023" cy="1022400"/>
          </a:xfrm>
        </p:spPr>
        <p:txBody>
          <a:bodyPr/>
          <a:lstStyle/>
          <a:p>
            <a:r>
              <a:rPr lang="en-US" dirty="0" err="1"/>
              <a:t>Quelques</a:t>
            </a:r>
            <a:r>
              <a:rPr lang="en-US" dirty="0"/>
              <a:t> </a:t>
            </a:r>
            <a:r>
              <a:rPr lang="en-US" dirty="0" err="1"/>
              <a:t>leçons</a:t>
            </a:r>
            <a:r>
              <a:rPr lang="en-US" dirty="0"/>
              <a:t> apprises </a:t>
            </a:r>
            <a:r>
              <a:rPr lang="en-US" dirty="0" err="1"/>
              <a:t>durant</a:t>
            </a:r>
            <a:r>
              <a:rPr lang="en-US" dirty="0"/>
              <a:t> </a:t>
            </a:r>
            <a:r>
              <a:rPr lang="en-US" dirty="0" err="1"/>
              <a:t>nos</a:t>
            </a:r>
            <a:r>
              <a:rPr lang="en-US" dirty="0"/>
              <a:t> travaux</a:t>
            </a:r>
            <a:endParaRPr lang="en-GB" dirty="0"/>
          </a:p>
        </p:txBody>
      </p:sp>
      <p:sp>
        <p:nvSpPr>
          <p:cNvPr id="5" name="Rectangle 4">
            <a:extLst>
              <a:ext uri="{FF2B5EF4-FFF2-40B4-BE49-F238E27FC236}">
                <a16:creationId xmlns:a16="http://schemas.microsoft.com/office/drawing/2014/main" id="{1BA4EB53-5843-1B80-A8E2-D455229C9A90}"/>
              </a:ext>
            </a:extLst>
          </p:cNvPr>
          <p:cNvSpPr/>
          <p:nvPr/>
        </p:nvSpPr>
        <p:spPr>
          <a:xfrm>
            <a:off x="0" y="6581001"/>
            <a:ext cx="5342965" cy="276999"/>
          </a:xfrm>
          <a:prstGeom prst="rect">
            <a:avLst/>
          </a:prstGeom>
        </p:spPr>
        <p:txBody>
          <a:bodyPr wrap="square">
            <a:spAutoFit/>
          </a:bodyPr>
          <a:lstStyle/>
          <a:p>
            <a:r>
              <a:rPr lang="en-GB" sz="1200" dirty="0"/>
              <a:t>Additional info at: </a:t>
            </a:r>
            <a:r>
              <a:rPr lang="en-GB" sz="1200" dirty="0">
                <a:hlinkClick r:id="rId2"/>
              </a:rPr>
              <a:t>https://oe.cd/best-practices</a:t>
            </a:r>
            <a:r>
              <a:rPr lang="en-GB" sz="1200" dirty="0"/>
              <a:t>  </a:t>
            </a:r>
          </a:p>
        </p:txBody>
      </p:sp>
      <p:pic>
        <p:nvPicPr>
          <p:cNvPr id="4" name="Picture 3">
            <a:extLst>
              <a:ext uri="{FF2B5EF4-FFF2-40B4-BE49-F238E27FC236}">
                <a16:creationId xmlns:a16="http://schemas.microsoft.com/office/drawing/2014/main" id="{84B00586-494D-55C8-F26B-DE96B126CF12}"/>
              </a:ext>
            </a:extLst>
          </p:cNvPr>
          <p:cNvPicPr>
            <a:picLocks noChangeAspect="1"/>
          </p:cNvPicPr>
          <p:nvPr/>
        </p:nvPicPr>
        <p:blipFill>
          <a:blip r:embed="rId3"/>
          <a:stretch>
            <a:fillRect/>
          </a:stretch>
        </p:blipFill>
        <p:spPr>
          <a:xfrm>
            <a:off x="11520645" y="6210000"/>
            <a:ext cx="694284" cy="648000"/>
          </a:xfrm>
          <a:prstGeom prst="rect">
            <a:avLst/>
          </a:prstGeom>
        </p:spPr>
      </p:pic>
    </p:spTree>
    <p:extLst>
      <p:ext uri="{BB962C8B-B14F-4D97-AF65-F5344CB8AC3E}">
        <p14:creationId xmlns:p14="http://schemas.microsoft.com/office/powerpoint/2010/main" val="223562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88102F4-DAAD-8E30-2876-F5DFEDA6C344}"/>
              </a:ext>
            </a:extLst>
          </p:cNvPr>
          <p:cNvSpPr>
            <a:spLocks noGrp="1"/>
          </p:cNvSpPr>
          <p:nvPr>
            <p:ph idx="1"/>
          </p:nvPr>
        </p:nvSpPr>
        <p:spPr/>
        <p:txBody>
          <a:bodyPr>
            <a:normAutofit fontScale="85000" lnSpcReduction="20000"/>
          </a:bodyPr>
          <a:lstStyle/>
          <a:p>
            <a:r>
              <a:rPr lang="fr-FR" dirty="0"/>
              <a:t>La pression financière sur les systèmes de santé ira en s’accentuant</a:t>
            </a:r>
          </a:p>
          <a:p>
            <a:r>
              <a:rPr lang="fr-FR" dirty="0"/>
              <a:t>Agir</a:t>
            </a:r>
            <a:r>
              <a:rPr lang="en-US" dirty="0"/>
              <a:t> </a:t>
            </a:r>
            <a:r>
              <a:rPr lang="fr-FR" dirty="0"/>
              <a:t>sur</a:t>
            </a:r>
            <a:r>
              <a:rPr lang="en-US" dirty="0"/>
              <a:t> la </a:t>
            </a:r>
            <a:r>
              <a:rPr lang="en-US" dirty="0" err="1"/>
              <a:t>prévention</a:t>
            </a:r>
            <a:r>
              <a:rPr lang="en-US" dirty="0"/>
              <a:t> </a:t>
            </a:r>
            <a:r>
              <a:rPr lang="en-US" dirty="0" err="1"/>
              <a:t>est</a:t>
            </a:r>
            <a:r>
              <a:rPr lang="en-US" dirty="0"/>
              <a:t> un des </a:t>
            </a:r>
            <a:r>
              <a:rPr lang="en-US" dirty="0" err="1"/>
              <a:t>pilliers</a:t>
            </a:r>
            <a:r>
              <a:rPr lang="en-US" dirty="0"/>
              <a:t> pour </a:t>
            </a:r>
            <a:r>
              <a:rPr lang="en-US" dirty="0" err="1"/>
              <a:t>surmonter</a:t>
            </a:r>
            <a:r>
              <a:rPr lang="en-US" dirty="0"/>
              <a:t> le “</a:t>
            </a:r>
            <a:r>
              <a:rPr lang="en-US" dirty="0" err="1"/>
              <a:t>mur</a:t>
            </a:r>
            <a:r>
              <a:rPr lang="en-US" dirty="0"/>
              <a:t> fiscal”</a:t>
            </a:r>
            <a:endParaRPr lang="fr-FR" dirty="0"/>
          </a:p>
          <a:p>
            <a:r>
              <a:rPr lang="fr-FR" dirty="0"/>
              <a:t>Seulement 3% des dépenses de santé sont actuellement dédiées à la prévention</a:t>
            </a:r>
          </a:p>
          <a:p>
            <a:r>
              <a:rPr lang="fr-FR" dirty="0"/>
              <a:t>Les modélisations de l’OCDE sur le tabac, l’alcool et l’obésité démontrent le potentiel majeur de la prévention pour améliorer la santé de la population et réduire les dépenses, avec des effets visibles à court terme</a:t>
            </a:r>
          </a:p>
          <a:p>
            <a:r>
              <a:rPr lang="fr-FR" dirty="0"/>
              <a:t>Les bonnes pratiques sont connues et fonctionnent</a:t>
            </a:r>
          </a:p>
          <a:p>
            <a:r>
              <a:rPr lang="fr-FR" dirty="0"/>
              <a:t>Qu’attendons-nous? </a:t>
            </a:r>
          </a:p>
        </p:txBody>
      </p:sp>
      <p:sp>
        <p:nvSpPr>
          <p:cNvPr id="3" name="Title 2">
            <a:extLst>
              <a:ext uri="{FF2B5EF4-FFF2-40B4-BE49-F238E27FC236}">
                <a16:creationId xmlns:a16="http://schemas.microsoft.com/office/drawing/2014/main" id="{E2798928-5602-EC26-2C24-6AFDC87DB0A9}"/>
              </a:ext>
            </a:extLst>
          </p:cNvPr>
          <p:cNvSpPr>
            <a:spLocks noGrp="1"/>
          </p:cNvSpPr>
          <p:nvPr>
            <p:ph type="title"/>
          </p:nvPr>
        </p:nvSpPr>
        <p:spPr/>
        <p:txBody>
          <a:bodyPr/>
          <a:lstStyle/>
          <a:p>
            <a:r>
              <a:rPr lang="fr-FR" dirty="0"/>
              <a:t>Conclusions</a:t>
            </a:r>
            <a:endParaRPr lang="en-US" dirty="0"/>
          </a:p>
        </p:txBody>
      </p:sp>
    </p:spTree>
    <p:extLst>
      <p:ext uri="{BB962C8B-B14F-4D97-AF65-F5344CB8AC3E}">
        <p14:creationId xmlns:p14="http://schemas.microsoft.com/office/powerpoint/2010/main" val="2564822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3F4E5-CF3F-1A68-CBDF-42EC3FDB1929}"/>
              </a:ext>
            </a:extLst>
          </p:cNvPr>
          <p:cNvSpPr>
            <a:spLocks noGrp="1"/>
          </p:cNvSpPr>
          <p:nvPr>
            <p:ph type="ctrTitle"/>
          </p:nvPr>
        </p:nvSpPr>
        <p:spPr>
          <a:xfrm>
            <a:off x="1168391" y="3166582"/>
            <a:ext cx="10054575" cy="606897"/>
          </a:xfrm>
        </p:spPr>
        <p:txBody>
          <a:bodyPr/>
          <a:lstStyle/>
          <a:p>
            <a:r>
              <a:rPr lang="fr-FR" sz="2800" dirty="0"/>
              <a:t>Merci</a:t>
            </a:r>
          </a:p>
        </p:txBody>
      </p:sp>
    </p:spTree>
    <p:extLst>
      <p:ext uri="{BB962C8B-B14F-4D97-AF65-F5344CB8AC3E}">
        <p14:creationId xmlns:p14="http://schemas.microsoft.com/office/powerpoint/2010/main" val="2178819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D4D81D4-F88E-9ABE-964A-C6EC14A6A099}"/>
              </a:ext>
            </a:extLst>
          </p:cNvPr>
          <p:cNvSpPr>
            <a:spLocks noGrp="1"/>
          </p:cNvSpPr>
          <p:nvPr>
            <p:ph type="title"/>
          </p:nvPr>
        </p:nvSpPr>
        <p:spPr/>
        <p:txBody>
          <a:bodyPr/>
          <a:lstStyle/>
          <a:p>
            <a:r>
              <a:rPr lang="fr-FR" dirty="0"/>
              <a:t>Les dépenses de santé vont augmenter significativement dans les années à venir</a:t>
            </a:r>
            <a:endParaRPr lang="en-US" dirty="0"/>
          </a:p>
        </p:txBody>
      </p:sp>
      <p:pic>
        <p:nvPicPr>
          <p:cNvPr id="5" name="Picture 4">
            <a:extLst>
              <a:ext uri="{FF2B5EF4-FFF2-40B4-BE49-F238E27FC236}">
                <a16:creationId xmlns:a16="http://schemas.microsoft.com/office/drawing/2014/main" id="{707E951F-C093-AF5C-A3D6-AAF2316BDFC0}"/>
              </a:ext>
            </a:extLst>
          </p:cNvPr>
          <p:cNvPicPr>
            <a:picLocks noChangeAspect="1"/>
          </p:cNvPicPr>
          <p:nvPr/>
        </p:nvPicPr>
        <p:blipFill>
          <a:blip r:embed="rId2"/>
          <a:stretch>
            <a:fillRect/>
          </a:stretch>
        </p:blipFill>
        <p:spPr>
          <a:xfrm>
            <a:off x="1447151" y="1391919"/>
            <a:ext cx="9297698" cy="5120641"/>
          </a:xfrm>
          <a:prstGeom prst="rect">
            <a:avLst/>
          </a:prstGeom>
        </p:spPr>
      </p:pic>
    </p:spTree>
    <p:extLst>
      <p:ext uri="{BB962C8B-B14F-4D97-AF65-F5344CB8AC3E}">
        <p14:creationId xmlns:p14="http://schemas.microsoft.com/office/powerpoint/2010/main" val="3940503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7ECC422-BD7D-2240-E698-EB4691F0A858}"/>
              </a:ext>
            </a:extLst>
          </p:cNvPr>
          <p:cNvSpPr>
            <a:spLocks noGrp="1"/>
          </p:cNvSpPr>
          <p:nvPr>
            <p:ph type="title"/>
          </p:nvPr>
        </p:nvSpPr>
        <p:spPr/>
        <p:txBody>
          <a:bodyPr/>
          <a:lstStyle/>
          <a:p>
            <a:r>
              <a:rPr lang="fr-FR" dirty="0"/>
              <a:t>Les options politiques</a:t>
            </a:r>
            <a:endParaRPr lang="en-US" dirty="0"/>
          </a:p>
        </p:txBody>
      </p:sp>
      <p:graphicFrame>
        <p:nvGraphicFramePr>
          <p:cNvPr id="4" name="Diagram 3">
            <a:extLst>
              <a:ext uri="{FF2B5EF4-FFF2-40B4-BE49-F238E27FC236}">
                <a16:creationId xmlns:a16="http://schemas.microsoft.com/office/drawing/2014/main" id="{978282B4-C027-94F8-65D7-06345EDAA365}"/>
              </a:ext>
            </a:extLst>
          </p:cNvPr>
          <p:cNvGraphicFramePr/>
          <p:nvPr>
            <p:extLst>
              <p:ext uri="{D42A27DB-BD31-4B8C-83A1-F6EECF244321}">
                <p14:modId xmlns:p14="http://schemas.microsoft.com/office/powerpoint/2010/main" val="1281833282"/>
              </p:ext>
            </p:extLst>
          </p:nvPr>
        </p:nvGraphicFramePr>
        <p:xfrm>
          <a:off x="528320" y="1359747"/>
          <a:ext cx="7569200" cy="46143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459BCD49-6799-F226-621D-5FFC17C9233A}"/>
              </a:ext>
            </a:extLst>
          </p:cNvPr>
          <p:cNvSpPr txBox="1"/>
          <p:nvPr/>
        </p:nvSpPr>
        <p:spPr>
          <a:xfrm>
            <a:off x="8442960" y="1737360"/>
            <a:ext cx="2997200" cy="3416320"/>
          </a:xfrm>
          <a:prstGeom prst="rect">
            <a:avLst/>
          </a:prstGeom>
          <a:noFill/>
          <a:ln>
            <a:solidFill>
              <a:schemeClr val="tx2"/>
            </a:solidFill>
          </a:ln>
        </p:spPr>
        <p:txBody>
          <a:bodyPr wrap="square" rtlCol="0">
            <a:spAutoFit/>
          </a:bodyPr>
          <a:lstStyle/>
          <a:p>
            <a:r>
              <a:rPr lang="fr-FR" sz="2400" dirty="0"/>
              <a:t>Situations initiales et faisabilité très différentes d’un pays à l’autre</a:t>
            </a:r>
          </a:p>
          <a:p>
            <a:endParaRPr lang="fr-FR" sz="2400" dirty="0"/>
          </a:p>
          <a:p>
            <a:r>
              <a:rPr lang="fr-FR" sz="2400" dirty="0"/>
              <a:t>Choix politiques et pas seulement techniques (redistribution)</a:t>
            </a:r>
            <a:endParaRPr lang="en-US" sz="2400" dirty="0"/>
          </a:p>
        </p:txBody>
      </p:sp>
    </p:spTree>
    <p:extLst>
      <p:ext uri="{BB962C8B-B14F-4D97-AF65-F5344CB8AC3E}">
        <p14:creationId xmlns:p14="http://schemas.microsoft.com/office/powerpoint/2010/main" val="2059187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A1FC07D-9C70-6269-AF59-203BE4830C76}"/>
              </a:ext>
            </a:extLst>
          </p:cNvPr>
          <p:cNvSpPr>
            <a:spLocks noGrp="1"/>
          </p:cNvSpPr>
          <p:nvPr>
            <p:ph type="title"/>
          </p:nvPr>
        </p:nvSpPr>
        <p:spPr>
          <a:xfrm>
            <a:off x="1440000" y="237600"/>
            <a:ext cx="10122735" cy="1022400"/>
          </a:xfrm>
        </p:spPr>
        <p:txBody>
          <a:bodyPr/>
          <a:lstStyle/>
          <a:p>
            <a:r>
              <a:rPr lang="en-GB" dirty="0"/>
              <a:t>La </a:t>
            </a:r>
            <a:r>
              <a:rPr lang="en-GB" dirty="0" err="1"/>
              <a:t>prévention</a:t>
            </a:r>
            <a:r>
              <a:rPr lang="en-GB" dirty="0"/>
              <a:t> </a:t>
            </a:r>
            <a:r>
              <a:rPr lang="en-GB" dirty="0" err="1"/>
              <a:t>représente</a:t>
            </a:r>
            <a:r>
              <a:rPr lang="en-GB" dirty="0"/>
              <a:t> 3% des </a:t>
            </a:r>
            <a:r>
              <a:rPr lang="en-GB" dirty="0" err="1"/>
              <a:t>dépenses</a:t>
            </a:r>
            <a:r>
              <a:rPr lang="en-GB" dirty="0"/>
              <a:t> de santé </a:t>
            </a:r>
            <a:endParaRPr lang="en-US" dirty="0"/>
          </a:p>
        </p:txBody>
      </p:sp>
      <p:graphicFrame>
        <p:nvGraphicFramePr>
          <p:cNvPr id="4" name="Content Placeholder 3">
            <a:extLst>
              <a:ext uri="{FF2B5EF4-FFF2-40B4-BE49-F238E27FC236}">
                <a16:creationId xmlns:a16="http://schemas.microsoft.com/office/drawing/2014/main" id="{11A09DCF-FF34-5BF9-17D9-FC8D6CAECA92}"/>
              </a:ext>
            </a:extLst>
          </p:cNvPr>
          <p:cNvGraphicFramePr>
            <a:graphicFrameLocks noGrp="1"/>
          </p:cNvGraphicFramePr>
          <p:nvPr>
            <p:ph idx="1"/>
          </p:nvPr>
        </p:nvGraphicFramePr>
        <p:xfrm>
          <a:off x="393290" y="1601788"/>
          <a:ext cx="11356258" cy="5256212"/>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AA8D60F0-5A6A-C7AF-E7E6-D48E6D24228B}"/>
              </a:ext>
            </a:extLst>
          </p:cNvPr>
          <p:cNvSpPr txBox="1"/>
          <p:nvPr/>
        </p:nvSpPr>
        <p:spPr>
          <a:xfrm>
            <a:off x="0" y="6584727"/>
            <a:ext cx="10653486" cy="276999"/>
          </a:xfrm>
          <a:prstGeom prst="rect">
            <a:avLst/>
          </a:prstGeom>
          <a:noFill/>
        </p:spPr>
        <p:txBody>
          <a:bodyPr wrap="square" rtlCol="0">
            <a:spAutoFit/>
          </a:bodyPr>
          <a:lstStyle/>
          <a:p>
            <a:pPr>
              <a:defRPr/>
            </a:pPr>
            <a:r>
              <a:rPr kumimoji="0" lang="en-GB" sz="1200" b="0" i="1" u="none" strike="noStrike" kern="1200" cap="none" spc="0" normalizeH="0" baseline="0" noProof="0" dirty="0">
                <a:ln>
                  <a:noFill/>
                </a:ln>
                <a:solidFill>
                  <a:srgbClr val="727272"/>
                </a:solidFill>
                <a:effectLst/>
                <a:uLnTx/>
                <a:uFillTx/>
              </a:rPr>
              <a:t>Source: OECD (2024) </a:t>
            </a:r>
            <a:r>
              <a:rPr kumimoji="0" lang="en-US" sz="1200" b="0" i="1" u="none" strike="noStrike" kern="1200" cap="none" spc="0" normalizeH="0" baseline="0" noProof="0" dirty="0">
                <a:ln>
                  <a:noFill/>
                </a:ln>
                <a:solidFill>
                  <a:srgbClr val="727272"/>
                </a:solidFill>
                <a:effectLst/>
                <a:uLnTx/>
                <a:uFillTx/>
              </a:rPr>
              <a:t>Health at a Glance Europe,</a:t>
            </a:r>
            <a:r>
              <a:rPr kumimoji="0" lang="en-US" sz="1200" b="0" i="1" u="none" strike="noStrike" kern="1200" cap="none" spc="0" normalizeH="0" noProof="0" dirty="0">
                <a:ln>
                  <a:noFill/>
                </a:ln>
                <a:solidFill>
                  <a:srgbClr val="727272"/>
                </a:solidFill>
                <a:effectLst/>
                <a:uLnTx/>
                <a:uFillTx/>
              </a:rPr>
              <a:t> </a:t>
            </a:r>
            <a:r>
              <a:rPr kumimoji="0" lang="en-US" sz="1200" b="0" i="1" u="none" strike="noStrike" kern="1200" cap="none" spc="0" normalizeH="0" noProof="0" dirty="0">
                <a:ln>
                  <a:noFill/>
                </a:ln>
                <a:solidFill>
                  <a:srgbClr val="727272"/>
                </a:solidFill>
                <a:effectLst/>
                <a:uLnTx/>
                <a:uFillTx/>
                <a:hlinkClick r:id="rId3"/>
              </a:rPr>
              <a:t>ref</a:t>
            </a:r>
            <a:endParaRPr lang="en-GB" sz="1200" dirty="0"/>
          </a:p>
        </p:txBody>
      </p:sp>
    </p:spTree>
    <p:extLst>
      <p:ext uri="{BB962C8B-B14F-4D97-AF65-F5344CB8AC3E}">
        <p14:creationId xmlns:p14="http://schemas.microsoft.com/office/powerpoint/2010/main" val="1644314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098B49E-8EB8-2683-2010-AA81B808FF31}"/>
              </a:ext>
            </a:extLst>
          </p:cNvPr>
          <p:cNvSpPr>
            <a:spLocks noGrp="1"/>
          </p:cNvSpPr>
          <p:nvPr>
            <p:ph idx="1"/>
          </p:nvPr>
        </p:nvSpPr>
        <p:spPr/>
        <p:txBody>
          <a:bodyPr>
            <a:normAutofit/>
          </a:bodyPr>
          <a:lstStyle/>
          <a:p>
            <a:r>
              <a:rPr lang="fr-FR" dirty="0"/>
              <a:t>Première conférence ministérielle santé en 2004</a:t>
            </a:r>
          </a:p>
          <a:p>
            <a:r>
              <a:rPr lang="fr-FR" dirty="0"/>
              <a:t>Questions posées:</a:t>
            </a:r>
          </a:p>
          <a:p>
            <a:pPr lvl="1"/>
            <a:r>
              <a:rPr lang="fr-FR" dirty="0"/>
              <a:t>Est-ce qu'une politique de santé publique améliore la santé ?</a:t>
            </a:r>
          </a:p>
          <a:p>
            <a:pPr lvl="1"/>
            <a:r>
              <a:rPr lang="fr-FR" dirty="0"/>
              <a:t>Quel est son impact sur les dépenses de santé et l'économie ?</a:t>
            </a:r>
          </a:p>
          <a:p>
            <a:pPr lvl="1"/>
            <a:r>
              <a:rPr lang="fr-FR" dirty="0"/>
              <a:t>Améliore-t-elle les inégalités en matière de santé ?</a:t>
            </a:r>
          </a:p>
          <a:p>
            <a:pPr lvl="1"/>
            <a:r>
              <a:rPr lang="fr-FR" dirty="0"/>
              <a:t>Est-elle coût-efficace ?</a:t>
            </a:r>
          </a:p>
          <a:p>
            <a:pPr lvl="1"/>
            <a:r>
              <a:rPr lang="fr-FR" dirty="0"/>
              <a:t>Quand les effets attendus apparaissent-ils ?</a:t>
            </a:r>
          </a:p>
          <a:p>
            <a:endParaRPr lang="en-US" dirty="0"/>
          </a:p>
        </p:txBody>
      </p:sp>
      <p:sp>
        <p:nvSpPr>
          <p:cNvPr id="3" name="Title 2">
            <a:extLst>
              <a:ext uri="{FF2B5EF4-FFF2-40B4-BE49-F238E27FC236}">
                <a16:creationId xmlns:a16="http://schemas.microsoft.com/office/drawing/2014/main" id="{6E8B38BC-81F4-08A2-DFBF-E2D51794EC6E}"/>
              </a:ext>
            </a:extLst>
          </p:cNvPr>
          <p:cNvSpPr>
            <a:spLocks noGrp="1"/>
          </p:cNvSpPr>
          <p:nvPr>
            <p:ph type="title"/>
          </p:nvPr>
        </p:nvSpPr>
        <p:spPr/>
        <p:txBody>
          <a:bodyPr/>
          <a:lstStyle/>
          <a:p>
            <a:r>
              <a:rPr lang="fr-FR" dirty="0"/>
              <a:t>Les travaux de l’OCDE sur la prévention</a:t>
            </a:r>
            <a:endParaRPr lang="en-US" dirty="0"/>
          </a:p>
        </p:txBody>
      </p:sp>
    </p:spTree>
    <p:extLst>
      <p:ext uri="{BB962C8B-B14F-4D97-AF65-F5344CB8AC3E}">
        <p14:creationId xmlns:p14="http://schemas.microsoft.com/office/powerpoint/2010/main" val="35555477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DDBC8DA-D3D4-54E0-0334-8A5C3DA18D64}"/>
              </a:ext>
            </a:extLst>
          </p:cNvPr>
          <p:cNvSpPr>
            <a:spLocks noGrp="1"/>
          </p:cNvSpPr>
          <p:nvPr>
            <p:ph idx="1"/>
          </p:nvPr>
        </p:nvSpPr>
        <p:spPr>
          <a:xfrm>
            <a:off x="5713772" y="1602000"/>
            <a:ext cx="5868627" cy="4525200"/>
          </a:xfrm>
        </p:spPr>
        <p:txBody>
          <a:bodyPr>
            <a:normAutofit fontScale="85000" lnSpcReduction="10000"/>
          </a:bodyPr>
          <a:lstStyle/>
          <a:p>
            <a:r>
              <a:rPr lang="fr-FR" dirty="0"/>
              <a:t>Les maladies chroniques telles que les maladies cardiovasculaires et les cancers sont responsables d'environ 80% de la morbidité </a:t>
            </a:r>
          </a:p>
          <a:p>
            <a:r>
              <a:rPr lang="fr-FR" dirty="0"/>
              <a:t>Plus de 60% de cette charge est imputable à certains facteurs de risque</a:t>
            </a:r>
          </a:p>
          <a:p>
            <a:r>
              <a:rPr lang="fr-FR" dirty="0"/>
              <a:t>Le tabac, le surpoids et l'alcool sont les trois principaux facteurs de risque évitables responsables de cette situation</a:t>
            </a:r>
            <a:endParaRPr lang="en-US" dirty="0"/>
          </a:p>
        </p:txBody>
      </p:sp>
      <p:sp>
        <p:nvSpPr>
          <p:cNvPr id="3" name="Title 2">
            <a:extLst>
              <a:ext uri="{FF2B5EF4-FFF2-40B4-BE49-F238E27FC236}">
                <a16:creationId xmlns:a16="http://schemas.microsoft.com/office/drawing/2014/main" id="{5E1B8FA1-94DB-884C-9B55-83807CC3AA64}"/>
              </a:ext>
            </a:extLst>
          </p:cNvPr>
          <p:cNvSpPr>
            <a:spLocks noGrp="1"/>
          </p:cNvSpPr>
          <p:nvPr>
            <p:ph type="title"/>
          </p:nvPr>
        </p:nvSpPr>
        <p:spPr/>
        <p:txBody>
          <a:bodyPr/>
          <a:lstStyle/>
          <a:p>
            <a:r>
              <a:rPr lang="fr-FR" dirty="0"/>
              <a:t>Les maladies chroniques représentent un des enjeux centraux pour les systèmes de santé de l’OCDE</a:t>
            </a:r>
            <a:endParaRPr lang="en-US" dirty="0"/>
          </a:p>
        </p:txBody>
      </p:sp>
      <p:graphicFrame>
        <p:nvGraphicFramePr>
          <p:cNvPr id="6" name="Chart 5">
            <a:extLst>
              <a:ext uri="{FF2B5EF4-FFF2-40B4-BE49-F238E27FC236}">
                <a16:creationId xmlns:a16="http://schemas.microsoft.com/office/drawing/2014/main" id="{E7A652BD-1877-E139-EABA-FB09DBF30E70}"/>
              </a:ext>
            </a:extLst>
          </p:cNvPr>
          <p:cNvGraphicFramePr>
            <a:graphicFrameLocks/>
          </p:cNvGraphicFramePr>
          <p:nvPr/>
        </p:nvGraphicFramePr>
        <p:xfrm>
          <a:off x="461961" y="2472154"/>
          <a:ext cx="4729164" cy="4061996"/>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21F302E8-FA19-9BD7-3D7C-133D4C319F89}"/>
              </a:ext>
            </a:extLst>
          </p:cNvPr>
          <p:cNvSpPr txBox="1"/>
          <p:nvPr/>
        </p:nvSpPr>
        <p:spPr>
          <a:xfrm>
            <a:off x="171448" y="2442948"/>
            <a:ext cx="2228850" cy="338554"/>
          </a:xfrm>
          <a:prstGeom prst="rect">
            <a:avLst/>
          </a:prstGeom>
          <a:noFill/>
        </p:spPr>
        <p:txBody>
          <a:bodyPr wrap="square" rtlCol="0">
            <a:spAutoFit/>
          </a:bodyPr>
          <a:lstStyle/>
          <a:p>
            <a:r>
              <a:rPr lang="en-GB" sz="1600" dirty="0"/>
              <a:t>Infectious diseases</a:t>
            </a:r>
          </a:p>
        </p:txBody>
      </p:sp>
      <p:sp>
        <p:nvSpPr>
          <p:cNvPr id="8" name="TextBox 7">
            <a:extLst>
              <a:ext uri="{FF2B5EF4-FFF2-40B4-BE49-F238E27FC236}">
                <a16:creationId xmlns:a16="http://schemas.microsoft.com/office/drawing/2014/main" id="{F271F484-CB39-34FC-4E87-9705E6D28AC5}"/>
              </a:ext>
            </a:extLst>
          </p:cNvPr>
          <p:cNvSpPr txBox="1"/>
          <p:nvPr/>
        </p:nvSpPr>
        <p:spPr>
          <a:xfrm>
            <a:off x="323848" y="3116848"/>
            <a:ext cx="962025" cy="338554"/>
          </a:xfrm>
          <a:prstGeom prst="rect">
            <a:avLst/>
          </a:prstGeom>
          <a:noFill/>
        </p:spPr>
        <p:txBody>
          <a:bodyPr wrap="square" rtlCol="0">
            <a:spAutoFit/>
          </a:bodyPr>
          <a:lstStyle/>
          <a:p>
            <a:r>
              <a:rPr lang="en-GB" sz="1600" dirty="0"/>
              <a:t>Injuries</a:t>
            </a:r>
          </a:p>
        </p:txBody>
      </p:sp>
      <p:sp>
        <p:nvSpPr>
          <p:cNvPr id="9" name="TextBox 8">
            <a:extLst>
              <a:ext uri="{FF2B5EF4-FFF2-40B4-BE49-F238E27FC236}">
                <a16:creationId xmlns:a16="http://schemas.microsoft.com/office/drawing/2014/main" id="{B38130F9-DBD4-54FE-1418-E339D7B35B07}"/>
              </a:ext>
            </a:extLst>
          </p:cNvPr>
          <p:cNvSpPr txBox="1"/>
          <p:nvPr/>
        </p:nvSpPr>
        <p:spPr>
          <a:xfrm>
            <a:off x="4199297" y="5759058"/>
            <a:ext cx="1066800" cy="338554"/>
          </a:xfrm>
          <a:prstGeom prst="rect">
            <a:avLst/>
          </a:prstGeom>
          <a:noFill/>
        </p:spPr>
        <p:txBody>
          <a:bodyPr wrap="square" rtlCol="0">
            <a:spAutoFit/>
          </a:bodyPr>
          <a:lstStyle/>
          <a:p>
            <a:r>
              <a:rPr lang="en-GB" sz="1600" dirty="0"/>
              <a:t>Diabetes</a:t>
            </a:r>
          </a:p>
        </p:txBody>
      </p:sp>
      <p:sp>
        <p:nvSpPr>
          <p:cNvPr id="10" name="TextBox 9">
            <a:extLst>
              <a:ext uri="{FF2B5EF4-FFF2-40B4-BE49-F238E27FC236}">
                <a16:creationId xmlns:a16="http://schemas.microsoft.com/office/drawing/2014/main" id="{E3B3BA47-EEAE-BCA1-E002-EE32C7D961DF}"/>
              </a:ext>
            </a:extLst>
          </p:cNvPr>
          <p:cNvSpPr txBox="1"/>
          <p:nvPr/>
        </p:nvSpPr>
        <p:spPr>
          <a:xfrm>
            <a:off x="3944578" y="2511065"/>
            <a:ext cx="1666875" cy="584775"/>
          </a:xfrm>
          <a:prstGeom prst="rect">
            <a:avLst/>
          </a:prstGeom>
          <a:noFill/>
        </p:spPr>
        <p:txBody>
          <a:bodyPr wrap="square" rtlCol="0">
            <a:spAutoFit/>
          </a:bodyPr>
          <a:lstStyle/>
          <a:p>
            <a:r>
              <a:rPr lang="en-GB" sz="1600" dirty="0"/>
              <a:t>Cardiovascular diseases</a:t>
            </a:r>
          </a:p>
        </p:txBody>
      </p:sp>
      <p:sp>
        <p:nvSpPr>
          <p:cNvPr id="11" name="TextBox 10">
            <a:extLst>
              <a:ext uri="{FF2B5EF4-FFF2-40B4-BE49-F238E27FC236}">
                <a16:creationId xmlns:a16="http://schemas.microsoft.com/office/drawing/2014/main" id="{E377A23F-10DF-0C5A-89EC-12218C3AB18F}"/>
              </a:ext>
            </a:extLst>
          </p:cNvPr>
          <p:cNvSpPr txBox="1"/>
          <p:nvPr/>
        </p:nvSpPr>
        <p:spPr>
          <a:xfrm>
            <a:off x="4732697" y="4251461"/>
            <a:ext cx="981076" cy="338554"/>
          </a:xfrm>
          <a:prstGeom prst="rect">
            <a:avLst/>
          </a:prstGeom>
          <a:noFill/>
        </p:spPr>
        <p:txBody>
          <a:bodyPr wrap="square" rtlCol="0">
            <a:spAutoFit/>
          </a:bodyPr>
          <a:lstStyle/>
          <a:p>
            <a:r>
              <a:rPr lang="en-GB" sz="1600" dirty="0"/>
              <a:t>Cancers</a:t>
            </a:r>
          </a:p>
        </p:txBody>
      </p:sp>
      <p:sp>
        <p:nvSpPr>
          <p:cNvPr id="12" name="TextBox 11">
            <a:extLst>
              <a:ext uri="{FF2B5EF4-FFF2-40B4-BE49-F238E27FC236}">
                <a16:creationId xmlns:a16="http://schemas.microsoft.com/office/drawing/2014/main" id="{EB576FE4-F052-EEC5-9A63-52ED58B0E42D}"/>
              </a:ext>
            </a:extLst>
          </p:cNvPr>
          <p:cNvSpPr txBox="1"/>
          <p:nvPr/>
        </p:nvSpPr>
        <p:spPr>
          <a:xfrm>
            <a:off x="386989" y="5533876"/>
            <a:ext cx="981076" cy="830997"/>
          </a:xfrm>
          <a:prstGeom prst="rect">
            <a:avLst/>
          </a:prstGeom>
          <a:noFill/>
        </p:spPr>
        <p:txBody>
          <a:bodyPr wrap="square" rtlCol="0">
            <a:spAutoFit/>
          </a:bodyPr>
          <a:lstStyle/>
          <a:p>
            <a:r>
              <a:rPr lang="en-GB" sz="1600" dirty="0"/>
              <a:t>Other chronic diseases</a:t>
            </a:r>
          </a:p>
        </p:txBody>
      </p:sp>
      <p:sp>
        <p:nvSpPr>
          <p:cNvPr id="13" name="TextBox 12">
            <a:extLst>
              <a:ext uri="{FF2B5EF4-FFF2-40B4-BE49-F238E27FC236}">
                <a16:creationId xmlns:a16="http://schemas.microsoft.com/office/drawing/2014/main" id="{D852652D-63B7-D76E-C550-C6192E3E355F}"/>
              </a:ext>
            </a:extLst>
          </p:cNvPr>
          <p:cNvSpPr txBox="1"/>
          <p:nvPr/>
        </p:nvSpPr>
        <p:spPr>
          <a:xfrm>
            <a:off x="3801089" y="6195596"/>
            <a:ext cx="1066800" cy="338554"/>
          </a:xfrm>
          <a:prstGeom prst="rect">
            <a:avLst/>
          </a:prstGeom>
          <a:noFill/>
        </p:spPr>
        <p:txBody>
          <a:bodyPr wrap="square" rtlCol="0">
            <a:spAutoFit/>
          </a:bodyPr>
          <a:lstStyle/>
          <a:p>
            <a:r>
              <a:rPr lang="en-GB" sz="1600" dirty="0"/>
              <a:t>COPD</a:t>
            </a:r>
          </a:p>
        </p:txBody>
      </p:sp>
      <p:sp>
        <p:nvSpPr>
          <p:cNvPr id="14" name="TextBox 13">
            <a:extLst>
              <a:ext uri="{FF2B5EF4-FFF2-40B4-BE49-F238E27FC236}">
                <a16:creationId xmlns:a16="http://schemas.microsoft.com/office/drawing/2014/main" id="{BF51CB0C-A3D8-E84A-DDC7-2AAA7A37BBD3}"/>
              </a:ext>
            </a:extLst>
          </p:cNvPr>
          <p:cNvSpPr txBox="1"/>
          <p:nvPr/>
        </p:nvSpPr>
        <p:spPr>
          <a:xfrm>
            <a:off x="0" y="6581001"/>
            <a:ext cx="8181975"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27272"/>
                </a:solidFill>
                <a:effectLst/>
                <a:uLnTx/>
                <a:uFillTx/>
                <a:latin typeface="Georgia"/>
                <a:ea typeface="+mn-ea"/>
                <a:cs typeface="+mn-cs"/>
              </a:rPr>
              <a:t> </a:t>
            </a:r>
            <a:r>
              <a:rPr lang="en-GB" sz="1200" i="1" dirty="0"/>
              <a:t>Source: IHME, GBD</a:t>
            </a:r>
            <a:r>
              <a:rPr lang="en-US" sz="1200" i="1" dirty="0"/>
              <a:t>, 2024</a:t>
            </a:r>
            <a:r>
              <a:rPr lang="en-US" sz="1200" dirty="0">
                <a:solidFill>
                  <a:srgbClr val="727272"/>
                </a:solidFill>
              </a:rPr>
              <a:t>. </a:t>
            </a:r>
            <a:r>
              <a:rPr lang="en-US" sz="1200" dirty="0">
                <a:solidFill>
                  <a:srgbClr val="727272"/>
                </a:solidFill>
                <a:hlinkClick r:id="rId3"/>
              </a:rPr>
              <a:t>http://ihmeuw.org/6szy</a:t>
            </a:r>
            <a:r>
              <a:rPr lang="en-US" sz="1200" dirty="0">
                <a:solidFill>
                  <a:srgbClr val="727272"/>
                </a:solidFill>
              </a:rPr>
              <a:t> </a:t>
            </a:r>
            <a:endParaRPr kumimoji="0" lang="en-GB" sz="1200" b="0" i="0" u="none" strike="noStrike" kern="1200" cap="none" spc="0" normalizeH="0" baseline="0" noProof="0" dirty="0">
              <a:ln>
                <a:noFill/>
              </a:ln>
              <a:solidFill>
                <a:srgbClr val="727272"/>
              </a:solidFill>
              <a:effectLst/>
              <a:uLnTx/>
              <a:uFillTx/>
              <a:latin typeface="Georgia"/>
              <a:ea typeface="+mn-ea"/>
              <a:cs typeface="+mn-cs"/>
            </a:endParaRPr>
          </a:p>
        </p:txBody>
      </p:sp>
      <p:sp>
        <p:nvSpPr>
          <p:cNvPr id="15" name="TextBox 14">
            <a:extLst>
              <a:ext uri="{FF2B5EF4-FFF2-40B4-BE49-F238E27FC236}">
                <a16:creationId xmlns:a16="http://schemas.microsoft.com/office/drawing/2014/main" id="{172C684C-4093-73C0-F002-C10C71DB0EAC}"/>
              </a:ext>
            </a:extLst>
          </p:cNvPr>
          <p:cNvSpPr txBox="1"/>
          <p:nvPr/>
        </p:nvSpPr>
        <p:spPr>
          <a:xfrm>
            <a:off x="804860" y="1488055"/>
            <a:ext cx="4779113" cy="369332"/>
          </a:xfrm>
          <a:prstGeom prst="rect">
            <a:avLst/>
          </a:prstGeom>
          <a:noFill/>
        </p:spPr>
        <p:txBody>
          <a:bodyPr wrap="square" rtlCol="0">
            <a:spAutoFit/>
          </a:bodyPr>
          <a:lstStyle/>
          <a:p>
            <a:pPr algn="ctr"/>
            <a:r>
              <a:rPr lang="en-GB" dirty="0">
                <a:solidFill>
                  <a:schemeClr val="tx2"/>
                </a:solidFill>
              </a:rPr>
              <a:t>DALYs par cause dans les pays de </a:t>
            </a:r>
            <a:r>
              <a:rPr lang="en-GB" dirty="0" err="1">
                <a:solidFill>
                  <a:schemeClr val="tx2"/>
                </a:solidFill>
              </a:rPr>
              <a:t>l’OCDE</a:t>
            </a:r>
            <a:endParaRPr lang="en-GB" dirty="0">
              <a:solidFill>
                <a:schemeClr val="tx2"/>
              </a:solidFill>
            </a:endParaRPr>
          </a:p>
        </p:txBody>
      </p:sp>
    </p:spTree>
    <p:extLst>
      <p:ext uri="{BB962C8B-B14F-4D97-AF65-F5344CB8AC3E}">
        <p14:creationId xmlns:p14="http://schemas.microsoft.com/office/powerpoint/2010/main" val="4217054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188CCBB-A730-D9DD-9C73-151B769AD779}"/>
              </a:ext>
            </a:extLst>
          </p:cNvPr>
          <p:cNvSpPr>
            <a:spLocks noGrp="1"/>
          </p:cNvSpPr>
          <p:nvPr>
            <p:ph type="title"/>
          </p:nvPr>
        </p:nvSpPr>
        <p:spPr>
          <a:xfrm>
            <a:off x="1439999" y="237600"/>
            <a:ext cx="10653365" cy="1022400"/>
          </a:xfrm>
        </p:spPr>
        <p:txBody>
          <a:bodyPr/>
          <a:lstStyle/>
          <a:p>
            <a:r>
              <a:rPr lang="fr-FR" dirty="0"/>
              <a:t>Les coûts socioéconomiques sont vertigineux, exemple de l’obésité dans les pays d’Europe</a:t>
            </a:r>
            <a:endParaRPr lang="en-US" dirty="0"/>
          </a:p>
        </p:txBody>
      </p:sp>
      <p:sp>
        <p:nvSpPr>
          <p:cNvPr id="5" name="TextBox 4">
            <a:extLst>
              <a:ext uri="{FF2B5EF4-FFF2-40B4-BE49-F238E27FC236}">
                <a16:creationId xmlns:a16="http://schemas.microsoft.com/office/drawing/2014/main" id="{17DC4B12-1360-A3A4-7BEA-B899AE5C419B}"/>
              </a:ext>
            </a:extLst>
          </p:cNvPr>
          <p:cNvSpPr txBox="1"/>
          <p:nvPr/>
        </p:nvSpPr>
        <p:spPr>
          <a:xfrm>
            <a:off x="2403266" y="1553091"/>
            <a:ext cx="2873829" cy="1015663"/>
          </a:xfrm>
          <a:prstGeom prst="rect">
            <a:avLst/>
          </a:prstGeom>
          <a:noFill/>
        </p:spPr>
        <p:txBody>
          <a:bodyPr wrap="square" rtlCol="0">
            <a:spAutoFit/>
          </a:bodyPr>
          <a:lstStyle/>
          <a:p>
            <a:r>
              <a:rPr lang="en-GB" sz="6000" b="1" dirty="0">
                <a:solidFill>
                  <a:schemeClr val="tx2"/>
                </a:solidFill>
                <a:latin typeface="+mj-lt"/>
              </a:rPr>
              <a:t>8%</a:t>
            </a:r>
            <a:endParaRPr lang="en-GB" sz="2800" dirty="0">
              <a:solidFill>
                <a:schemeClr val="tx2"/>
              </a:solidFill>
              <a:latin typeface="+mj-lt"/>
            </a:endParaRPr>
          </a:p>
        </p:txBody>
      </p:sp>
      <p:sp>
        <p:nvSpPr>
          <p:cNvPr id="6" name="TextBox 5">
            <a:extLst>
              <a:ext uri="{FF2B5EF4-FFF2-40B4-BE49-F238E27FC236}">
                <a16:creationId xmlns:a16="http://schemas.microsoft.com/office/drawing/2014/main" id="{44044D20-C6C6-1CFC-E763-7C0232D3989E}"/>
              </a:ext>
            </a:extLst>
          </p:cNvPr>
          <p:cNvSpPr txBox="1"/>
          <p:nvPr/>
        </p:nvSpPr>
        <p:spPr>
          <a:xfrm>
            <a:off x="2403266" y="2462356"/>
            <a:ext cx="3240000" cy="923330"/>
          </a:xfrm>
          <a:prstGeom prst="rect">
            <a:avLst/>
          </a:prstGeom>
          <a:noFill/>
        </p:spPr>
        <p:txBody>
          <a:bodyPr wrap="square" rtlCol="0">
            <a:spAutoFit/>
          </a:bodyPr>
          <a:lstStyle/>
          <a:p>
            <a:r>
              <a:rPr lang="en-GB" dirty="0"/>
              <a:t>Des </a:t>
            </a:r>
            <a:r>
              <a:rPr lang="en-GB" dirty="0" err="1"/>
              <a:t>dépenses</a:t>
            </a:r>
            <a:r>
              <a:rPr lang="en-GB" dirty="0"/>
              <a:t> de santé </a:t>
            </a:r>
            <a:r>
              <a:rPr lang="en-GB" dirty="0" err="1"/>
              <a:t>sont</a:t>
            </a:r>
            <a:r>
              <a:rPr lang="en-GB" dirty="0"/>
              <a:t> </a:t>
            </a:r>
            <a:r>
              <a:rPr lang="en-GB" dirty="0" err="1"/>
              <a:t>liées</a:t>
            </a:r>
            <a:r>
              <a:rPr lang="en-GB" dirty="0"/>
              <a:t> à la gestion de </a:t>
            </a:r>
            <a:r>
              <a:rPr lang="en-GB" dirty="0" err="1"/>
              <a:t>l’obésité</a:t>
            </a:r>
            <a:r>
              <a:rPr lang="en-GB" dirty="0"/>
              <a:t> et de </a:t>
            </a:r>
            <a:r>
              <a:rPr lang="en-GB" dirty="0" err="1"/>
              <a:t>ses</a:t>
            </a:r>
            <a:r>
              <a:rPr lang="en-GB" dirty="0"/>
              <a:t> </a:t>
            </a:r>
            <a:r>
              <a:rPr lang="en-GB" dirty="0" err="1"/>
              <a:t>conséquences</a:t>
            </a:r>
            <a:endParaRPr lang="en-GB" sz="1400" dirty="0"/>
          </a:p>
        </p:txBody>
      </p:sp>
      <p:sp>
        <p:nvSpPr>
          <p:cNvPr id="7" name="TextBox 6">
            <a:extLst>
              <a:ext uri="{FF2B5EF4-FFF2-40B4-BE49-F238E27FC236}">
                <a16:creationId xmlns:a16="http://schemas.microsoft.com/office/drawing/2014/main" id="{1CF27EB7-E362-3658-F776-AF98210BD59D}"/>
              </a:ext>
            </a:extLst>
          </p:cNvPr>
          <p:cNvSpPr txBox="1"/>
          <p:nvPr/>
        </p:nvSpPr>
        <p:spPr>
          <a:xfrm>
            <a:off x="8280645" y="1581206"/>
            <a:ext cx="2516513" cy="1015663"/>
          </a:xfrm>
          <a:prstGeom prst="rect">
            <a:avLst/>
          </a:prstGeom>
          <a:noFill/>
        </p:spPr>
        <p:txBody>
          <a:bodyPr wrap="square" rtlCol="0">
            <a:spAutoFit/>
          </a:bodyPr>
          <a:lstStyle/>
          <a:p>
            <a:r>
              <a:rPr lang="en-GB" sz="6000" b="1" dirty="0">
                <a:solidFill>
                  <a:schemeClr val="tx2"/>
                </a:solidFill>
                <a:latin typeface="+mj-lt"/>
              </a:rPr>
              <a:t>-3.3%</a:t>
            </a:r>
            <a:endParaRPr lang="en-GB" sz="4000" dirty="0">
              <a:solidFill>
                <a:schemeClr val="tx2"/>
              </a:solidFill>
              <a:latin typeface="+mj-lt"/>
            </a:endParaRPr>
          </a:p>
        </p:txBody>
      </p:sp>
      <p:sp>
        <p:nvSpPr>
          <p:cNvPr id="8" name="TextBox 7">
            <a:extLst>
              <a:ext uri="{FF2B5EF4-FFF2-40B4-BE49-F238E27FC236}">
                <a16:creationId xmlns:a16="http://schemas.microsoft.com/office/drawing/2014/main" id="{6BB75B5F-539A-CEFC-23D9-6693EF363B4C}"/>
              </a:ext>
            </a:extLst>
          </p:cNvPr>
          <p:cNvSpPr txBox="1"/>
          <p:nvPr/>
        </p:nvSpPr>
        <p:spPr>
          <a:xfrm>
            <a:off x="8280645" y="2596869"/>
            <a:ext cx="3240000" cy="369332"/>
          </a:xfrm>
          <a:prstGeom prst="rect">
            <a:avLst/>
          </a:prstGeom>
          <a:noFill/>
        </p:spPr>
        <p:txBody>
          <a:bodyPr wrap="square" rtlCol="0">
            <a:spAutoFit/>
          </a:bodyPr>
          <a:lstStyle/>
          <a:p>
            <a:r>
              <a:rPr lang="fr-FR" dirty="0"/>
              <a:t>Perte de PIB du au surpoids</a:t>
            </a:r>
            <a:endParaRPr lang="en-US" dirty="0"/>
          </a:p>
        </p:txBody>
      </p:sp>
      <p:sp>
        <p:nvSpPr>
          <p:cNvPr id="9" name="TextBox 8">
            <a:extLst>
              <a:ext uri="{FF2B5EF4-FFF2-40B4-BE49-F238E27FC236}">
                <a16:creationId xmlns:a16="http://schemas.microsoft.com/office/drawing/2014/main" id="{8BF6D473-46F7-F3CA-9DD1-7515D738547D}"/>
              </a:ext>
            </a:extLst>
          </p:cNvPr>
          <p:cNvSpPr txBox="1"/>
          <p:nvPr/>
        </p:nvSpPr>
        <p:spPr>
          <a:xfrm>
            <a:off x="0" y="6581001"/>
            <a:ext cx="8181975"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27272"/>
                </a:solidFill>
                <a:effectLst/>
                <a:uLnTx/>
                <a:uFillTx/>
                <a:latin typeface="Georgia"/>
                <a:ea typeface="+mn-ea"/>
                <a:cs typeface="+mn-cs"/>
              </a:rPr>
              <a:t> </a:t>
            </a:r>
            <a:r>
              <a:rPr lang="en-GB" sz="1200" i="1" dirty="0"/>
              <a:t>Source: OECD, </a:t>
            </a:r>
            <a:r>
              <a:rPr lang="en-US" sz="1200" i="1" dirty="0"/>
              <a:t>The Heavy Burden of Obesity - The Economics of Prevention, 2019</a:t>
            </a:r>
            <a:r>
              <a:rPr lang="en-US" sz="1200" dirty="0">
                <a:solidFill>
                  <a:srgbClr val="727272"/>
                </a:solidFill>
              </a:rPr>
              <a:t>. </a:t>
            </a:r>
            <a:r>
              <a:rPr lang="en-GB" sz="1200" dirty="0">
                <a:hlinkClick r:id="rId2"/>
              </a:rPr>
              <a:t>oe.cd/obesity2019</a:t>
            </a:r>
            <a:endParaRPr kumimoji="0" lang="en-GB" sz="1200" b="0" i="0" u="none" strike="noStrike" kern="1200" cap="none" spc="0" normalizeH="0" baseline="0" noProof="0" dirty="0">
              <a:ln>
                <a:noFill/>
              </a:ln>
              <a:solidFill>
                <a:srgbClr val="727272"/>
              </a:solidFill>
              <a:effectLst/>
              <a:uLnTx/>
              <a:uFillTx/>
              <a:latin typeface="Georgia"/>
              <a:ea typeface="+mn-ea"/>
              <a:cs typeface="+mn-cs"/>
            </a:endParaRPr>
          </a:p>
        </p:txBody>
      </p:sp>
      <p:sp>
        <p:nvSpPr>
          <p:cNvPr id="10" name="TextBox 9">
            <a:extLst>
              <a:ext uri="{FF2B5EF4-FFF2-40B4-BE49-F238E27FC236}">
                <a16:creationId xmlns:a16="http://schemas.microsoft.com/office/drawing/2014/main" id="{CC23748C-A0F1-1667-2CE5-AD41E62C40D2}"/>
              </a:ext>
            </a:extLst>
          </p:cNvPr>
          <p:cNvSpPr txBox="1"/>
          <p:nvPr/>
        </p:nvSpPr>
        <p:spPr>
          <a:xfrm>
            <a:off x="8280645" y="4212441"/>
            <a:ext cx="3380513" cy="1015663"/>
          </a:xfrm>
          <a:prstGeom prst="rect">
            <a:avLst/>
          </a:prstGeom>
          <a:noFill/>
        </p:spPr>
        <p:txBody>
          <a:bodyPr wrap="square" rtlCol="0">
            <a:spAutoFit/>
          </a:bodyPr>
          <a:lstStyle/>
          <a:p>
            <a:r>
              <a:rPr lang="en-GB" sz="6000" b="1" dirty="0">
                <a:solidFill>
                  <a:schemeClr val="tx2"/>
                </a:solidFill>
                <a:latin typeface="+mj-lt"/>
              </a:rPr>
              <a:t>220 </a:t>
            </a:r>
            <a:r>
              <a:rPr lang="en-GB" sz="4800" b="1" dirty="0">
                <a:solidFill>
                  <a:schemeClr val="tx2"/>
                </a:solidFill>
                <a:latin typeface="+mj-lt"/>
              </a:rPr>
              <a:t>EUR</a:t>
            </a:r>
          </a:p>
        </p:txBody>
      </p:sp>
      <p:sp>
        <p:nvSpPr>
          <p:cNvPr id="11" name="TextBox 10">
            <a:extLst>
              <a:ext uri="{FF2B5EF4-FFF2-40B4-BE49-F238E27FC236}">
                <a16:creationId xmlns:a16="http://schemas.microsoft.com/office/drawing/2014/main" id="{695AEE14-5F6C-D0B7-41F0-C2FE6CF8BDE2}"/>
              </a:ext>
            </a:extLst>
          </p:cNvPr>
          <p:cNvSpPr txBox="1"/>
          <p:nvPr/>
        </p:nvSpPr>
        <p:spPr>
          <a:xfrm>
            <a:off x="8280645" y="5057824"/>
            <a:ext cx="3240000" cy="923330"/>
          </a:xfrm>
          <a:prstGeom prst="rect">
            <a:avLst/>
          </a:prstGeom>
          <a:noFill/>
        </p:spPr>
        <p:txBody>
          <a:bodyPr wrap="square" rtlCol="0">
            <a:spAutoFit/>
          </a:bodyPr>
          <a:lstStyle/>
          <a:p>
            <a:r>
              <a:rPr lang="en-GB" dirty="0" err="1"/>
              <a:t>D’impôts</a:t>
            </a:r>
            <a:r>
              <a:rPr lang="en-GB" dirty="0"/>
              <a:t> par habitant du fait de la prevalence </a:t>
            </a:r>
            <a:r>
              <a:rPr lang="en-GB" dirty="0" err="1"/>
              <a:t>actuelle</a:t>
            </a:r>
            <a:r>
              <a:rPr lang="en-GB" dirty="0"/>
              <a:t> de </a:t>
            </a:r>
            <a:r>
              <a:rPr lang="en-GB" dirty="0" err="1"/>
              <a:t>l’obésité</a:t>
            </a:r>
            <a:endParaRPr lang="en-GB" dirty="0"/>
          </a:p>
        </p:txBody>
      </p:sp>
      <p:pic>
        <p:nvPicPr>
          <p:cNvPr id="12" name="Picture 11">
            <a:extLst>
              <a:ext uri="{FF2B5EF4-FFF2-40B4-BE49-F238E27FC236}">
                <a16:creationId xmlns:a16="http://schemas.microsoft.com/office/drawing/2014/main" id="{3D7B8CC0-389D-5B79-264E-6435EC765B2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73372" y="1194549"/>
            <a:ext cx="2880000" cy="2880000"/>
          </a:xfrm>
          <a:prstGeom prst="rect">
            <a:avLst/>
          </a:prstGeom>
        </p:spPr>
      </p:pic>
      <p:pic>
        <p:nvPicPr>
          <p:cNvPr id="13" name="Picture 12">
            <a:extLst>
              <a:ext uri="{FF2B5EF4-FFF2-40B4-BE49-F238E27FC236}">
                <a16:creationId xmlns:a16="http://schemas.microsoft.com/office/drawing/2014/main" id="{3D206D1F-0C85-32EA-6C30-1EFD070DFD3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635" y="1171512"/>
            <a:ext cx="2880000" cy="2880000"/>
          </a:xfrm>
          <a:prstGeom prst="rect">
            <a:avLst/>
          </a:prstGeom>
        </p:spPr>
      </p:pic>
      <p:pic>
        <p:nvPicPr>
          <p:cNvPr id="14" name="Picture 13">
            <a:extLst>
              <a:ext uri="{FF2B5EF4-FFF2-40B4-BE49-F238E27FC236}">
                <a16:creationId xmlns:a16="http://schemas.microsoft.com/office/drawing/2014/main" id="{209D9B14-9B52-88DD-5119-FBD12600D94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704787" y="3912477"/>
            <a:ext cx="2880000" cy="2880000"/>
          </a:xfrm>
          <a:prstGeom prst="rect">
            <a:avLst/>
          </a:prstGeom>
        </p:spPr>
      </p:pic>
      <p:sp>
        <p:nvSpPr>
          <p:cNvPr id="15" name="TextBox 14">
            <a:extLst>
              <a:ext uri="{FF2B5EF4-FFF2-40B4-BE49-F238E27FC236}">
                <a16:creationId xmlns:a16="http://schemas.microsoft.com/office/drawing/2014/main" id="{159C19BE-BA89-54A5-1175-EAA4EFF0F883}"/>
              </a:ext>
            </a:extLst>
          </p:cNvPr>
          <p:cNvSpPr txBox="1"/>
          <p:nvPr/>
        </p:nvSpPr>
        <p:spPr>
          <a:xfrm>
            <a:off x="2403266" y="4123953"/>
            <a:ext cx="3933521" cy="1015663"/>
          </a:xfrm>
          <a:prstGeom prst="rect">
            <a:avLst/>
          </a:prstGeom>
          <a:noFill/>
        </p:spPr>
        <p:txBody>
          <a:bodyPr wrap="square" rtlCol="0">
            <a:spAutoFit/>
          </a:bodyPr>
          <a:lstStyle/>
          <a:p>
            <a:r>
              <a:rPr lang="en-GB" sz="6000" b="1" dirty="0">
                <a:solidFill>
                  <a:schemeClr val="tx2"/>
                </a:solidFill>
                <a:latin typeface="+mj-lt"/>
              </a:rPr>
              <a:t>+11%</a:t>
            </a:r>
            <a:endParaRPr lang="en-GB" sz="4000" dirty="0">
              <a:solidFill>
                <a:schemeClr val="tx2"/>
              </a:solidFill>
              <a:latin typeface="+mj-lt"/>
            </a:endParaRPr>
          </a:p>
        </p:txBody>
      </p:sp>
      <p:sp>
        <p:nvSpPr>
          <p:cNvPr id="16" name="TextBox 15">
            <a:extLst>
              <a:ext uri="{FF2B5EF4-FFF2-40B4-BE49-F238E27FC236}">
                <a16:creationId xmlns:a16="http://schemas.microsoft.com/office/drawing/2014/main" id="{7FDF2549-A44F-0B8C-9561-93655D6346E4}"/>
              </a:ext>
            </a:extLst>
          </p:cNvPr>
          <p:cNvSpPr txBox="1"/>
          <p:nvPr/>
        </p:nvSpPr>
        <p:spPr>
          <a:xfrm>
            <a:off x="2403266" y="5145198"/>
            <a:ext cx="3240000" cy="646331"/>
          </a:xfrm>
          <a:prstGeom prst="rect">
            <a:avLst/>
          </a:prstGeom>
          <a:noFill/>
        </p:spPr>
        <p:txBody>
          <a:bodyPr wrap="square" rtlCol="0">
            <a:spAutoFit/>
          </a:bodyPr>
          <a:lstStyle/>
          <a:p>
            <a:r>
              <a:rPr lang="en-US" dirty="0"/>
              <a:t>Chances de </a:t>
            </a:r>
            <a:r>
              <a:rPr lang="en-US" dirty="0" err="1"/>
              <a:t>réussite</a:t>
            </a:r>
            <a:r>
              <a:rPr lang="en-US" dirty="0"/>
              <a:t> </a:t>
            </a:r>
            <a:r>
              <a:rPr lang="en-US" dirty="0" err="1"/>
              <a:t>scolaire</a:t>
            </a:r>
            <a:r>
              <a:rPr lang="en-US" dirty="0"/>
              <a:t> des enfants non </a:t>
            </a:r>
            <a:r>
              <a:rPr lang="en-US" dirty="0" err="1"/>
              <a:t>obèses</a:t>
            </a:r>
            <a:endParaRPr lang="en-US" dirty="0"/>
          </a:p>
        </p:txBody>
      </p:sp>
      <p:pic>
        <p:nvPicPr>
          <p:cNvPr id="17" name="Picture 16">
            <a:extLst>
              <a:ext uri="{FF2B5EF4-FFF2-40B4-BE49-F238E27FC236}">
                <a16:creationId xmlns:a16="http://schemas.microsoft.com/office/drawing/2014/main" id="{C0CF789B-1D04-EDC7-DDD8-91BD94D5DAD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1362" y="3824416"/>
            <a:ext cx="2880000" cy="2880000"/>
          </a:xfrm>
          <a:prstGeom prst="rect">
            <a:avLst/>
          </a:prstGeom>
        </p:spPr>
      </p:pic>
    </p:spTree>
    <p:extLst>
      <p:ext uri="{BB962C8B-B14F-4D97-AF65-F5344CB8AC3E}">
        <p14:creationId xmlns:p14="http://schemas.microsoft.com/office/powerpoint/2010/main" val="2140439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2708874-9FA5-CF1E-0212-2093D8CF84A9}"/>
              </a:ext>
            </a:extLst>
          </p:cNvPr>
          <p:cNvSpPr>
            <a:spLocks noGrp="1"/>
          </p:cNvSpPr>
          <p:nvPr>
            <p:ph idx="1"/>
          </p:nvPr>
        </p:nvSpPr>
        <p:spPr>
          <a:xfrm>
            <a:off x="597310" y="1381664"/>
            <a:ext cx="7318526" cy="5106531"/>
          </a:xfrm>
        </p:spPr>
        <p:txBody>
          <a:bodyPr>
            <a:noAutofit/>
          </a:bodyPr>
          <a:lstStyle/>
          <a:p>
            <a:pPr>
              <a:spcBef>
                <a:spcPts val="1500"/>
              </a:spcBef>
            </a:pPr>
            <a:r>
              <a:rPr lang="fr-FR" sz="1750" dirty="0">
                <a:solidFill>
                  <a:schemeClr val="tx2"/>
                </a:solidFill>
              </a:rPr>
              <a:t>L'intervention de formation multimodale </a:t>
            </a:r>
            <a:r>
              <a:rPr lang="fr-FR" sz="1750" dirty="0"/>
              <a:t>est un programme basé sur l'exercice provenant d'Islande, ciblant les personnes âgées de 65 ans et plus qui vivent de façon autonome à domicile</a:t>
            </a:r>
          </a:p>
          <a:p>
            <a:pPr>
              <a:spcBef>
                <a:spcPts val="1500"/>
              </a:spcBef>
            </a:pPr>
            <a:r>
              <a:rPr lang="fr-FR" sz="1750" dirty="0">
                <a:solidFill>
                  <a:schemeClr val="tx2"/>
                </a:solidFill>
              </a:rPr>
              <a:t>Le Nutri-Score </a:t>
            </a:r>
            <a:r>
              <a:rPr lang="fr-FR" sz="1750" dirty="0"/>
              <a:t>est le système d'étiquetage nutritionnel en face avant des emballages le plus couramment utilisé en Europe et candidat pour devenir un système à l'échelle de l’UE.</a:t>
            </a:r>
          </a:p>
          <a:p>
            <a:pPr>
              <a:spcBef>
                <a:spcPts val="1500"/>
              </a:spcBef>
            </a:pPr>
            <a:r>
              <a:rPr lang="fr-FR" sz="1750" dirty="0">
                <a:solidFill>
                  <a:schemeClr val="tx2"/>
                </a:solidFill>
              </a:rPr>
              <a:t>L'intervention combinée sur le mode de vie </a:t>
            </a:r>
            <a:r>
              <a:rPr lang="fr-FR" sz="1750" dirty="0"/>
              <a:t>est un programme de conseil sur le mode de vie proposé aux Pays-Bas, qui fournit des conseils diététiques, une formation à l'activité physique et des conseils sur les changements de comportement sur une période de deux ans</a:t>
            </a:r>
          </a:p>
          <a:p>
            <a:pPr>
              <a:spcBef>
                <a:spcPts val="1500"/>
              </a:spcBef>
            </a:pPr>
            <a:r>
              <a:rPr lang="fr-FR" sz="1750" dirty="0">
                <a:solidFill>
                  <a:schemeClr val="tx2"/>
                </a:solidFill>
              </a:rPr>
              <a:t>Jeunes en Bonne Santé </a:t>
            </a:r>
            <a:r>
              <a:rPr lang="fr-FR" sz="1750" dirty="0"/>
              <a:t>est un programme communautaire de mode de vie sain ciblant les enfants de 0 à 19 ans aux Pays-Bas</a:t>
            </a:r>
          </a:p>
          <a:p>
            <a:pPr>
              <a:spcBef>
                <a:spcPts val="1500"/>
              </a:spcBef>
            </a:pPr>
            <a:r>
              <a:rPr lang="fr-FR" sz="1750" dirty="0">
                <a:solidFill>
                  <a:schemeClr val="tx2"/>
                </a:solidFill>
              </a:rPr>
              <a:t>L'Activité Physique sur Ordonnance</a:t>
            </a:r>
            <a:r>
              <a:rPr lang="fr-FR" sz="1750" dirty="0"/>
              <a:t> est un programme en Suède où les professionnels de santé rédigent des prescriptions individualisées d'activité physique pour les patients adultes</a:t>
            </a:r>
            <a:endParaRPr lang="en-US" sz="1750" dirty="0"/>
          </a:p>
        </p:txBody>
      </p:sp>
      <p:sp>
        <p:nvSpPr>
          <p:cNvPr id="3" name="Title 2">
            <a:extLst>
              <a:ext uri="{FF2B5EF4-FFF2-40B4-BE49-F238E27FC236}">
                <a16:creationId xmlns:a16="http://schemas.microsoft.com/office/drawing/2014/main" id="{E3661DB2-FF84-2939-7DA3-762FDB2AFE20}"/>
              </a:ext>
            </a:extLst>
          </p:cNvPr>
          <p:cNvSpPr>
            <a:spLocks noGrp="1"/>
          </p:cNvSpPr>
          <p:nvPr>
            <p:ph type="title"/>
          </p:nvPr>
        </p:nvSpPr>
        <p:spPr>
          <a:xfrm>
            <a:off x="1440000" y="237600"/>
            <a:ext cx="10653486" cy="1022400"/>
          </a:xfrm>
        </p:spPr>
        <p:txBody>
          <a:bodyPr/>
          <a:lstStyle/>
          <a:p>
            <a:r>
              <a:rPr lang="en-GB" sz="3100" dirty="0"/>
              <a:t>Identifier les </a:t>
            </a:r>
            <a:r>
              <a:rPr lang="en-GB" sz="3100" dirty="0" err="1"/>
              <a:t>bonnes</a:t>
            </a:r>
            <a:r>
              <a:rPr lang="en-GB" sz="3100" dirty="0"/>
              <a:t> pratiques et les </a:t>
            </a:r>
            <a:r>
              <a:rPr lang="en-GB" sz="3100" dirty="0" err="1"/>
              <a:t>généraliser</a:t>
            </a:r>
            <a:endParaRPr lang="en-US" sz="3100" dirty="0"/>
          </a:p>
        </p:txBody>
      </p:sp>
      <p:pic>
        <p:nvPicPr>
          <p:cNvPr id="4" name="Picture 3">
            <a:extLst>
              <a:ext uri="{FF2B5EF4-FFF2-40B4-BE49-F238E27FC236}">
                <a16:creationId xmlns:a16="http://schemas.microsoft.com/office/drawing/2014/main" id="{A262CD73-BFFA-40D9-03A2-E60DC8F1E401}"/>
              </a:ext>
            </a:extLst>
          </p:cNvPr>
          <p:cNvPicPr>
            <a:picLocks noChangeAspect="1"/>
          </p:cNvPicPr>
          <p:nvPr/>
        </p:nvPicPr>
        <p:blipFill>
          <a:blip r:embed="rId2"/>
          <a:stretch>
            <a:fillRect/>
          </a:stretch>
        </p:blipFill>
        <p:spPr>
          <a:xfrm>
            <a:off x="8050252" y="1601999"/>
            <a:ext cx="3700132" cy="4991437"/>
          </a:xfrm>
          <a:prstGeom prst="rect">
            <a:avLst/>
          </a:prstGeom>
          <a:ln>
            <a:solidFill>
              <a:schemeClr val="tx1"/>
            </a:solidFill>
          </a:ln>
        </p:spPr>
      </p:pic>
      <p:sp>
        <p:nvSpPr>
          <p:cNvPr id="5" name="TextBox 4">
            <a:extLst>
              <a:ext uri="{FF2B5EF4-FFF2-40B4-BE49-F238E27FC236}">
                <a16:creationId xmlns:a16="http://schemas.microsoft.com/office/drawing/2014/main" id="{C64B8AE9-FD49-B254-F126-E71DCC685A13}"/>
              </a:ext>
            </a:extLst>
          </p:cNvPr>
          <p:cNvSpPr txBox="1"/>
          <p:nvPr/>
        </p:nvSpPr>
        <p:spPr>
          <a:xfrm>
            <a:off x="0" y="6584727"/>
            <a:ext cx="10653486" cy="276999"/>
          </a:xfrm>
          <a:prstGeom prst="rect">
            <a:avLst/>
          </a:prstGeom>
          <a:noFill/>
        </p:spPr>
        <p:txBody>
          <a:bodyPr wrap="square" rtlCol="0">
            <a:spAutoFit/>
          </a:bodyPr>
          <a:lstStyle/>
          <a:p>
            <a:pPr>
              <a:defRPr/>
            </a:pPr>
            <a:r>
              <a:rPr kumimoji="0" lang="en-GB" sz="1200" b="0" i="1" u="none" strike="noStrike" kern="1200" cap="none" spc="0" normalizeH="0" baseline="0" noProof="0" dirty="0">
                <a:ln>
                  <a:noFill/>
                </a:ln>
                <a:solidFill>
                  <a:srgbClr val="727272"/>
                </a:solidFill>
                <a:effectLst/>
                <a:uLnTx/>
                <a:uFillTx/>
              </a:rPr>
              <a:t>Source: OECD (2022) </a:t>
            </a:r>
            <a:r>
              <a:rPr kumimoji="0" lang="en-US" sz="1200" b="0" i="1" u="none" strike="noStrike" kern="1200" cap="none" spc="0" normalizeH="0" baseline="0" noProof="0" dirty="0">
                <a:ln>
                  <a:noFill/>
                </a:ln>
                <a:solidFill>
                  <a:srgbClr val="727272"/>
                </a:solidFill>
                <a:effectLst/>
                <a:uLnTx/>
                <a:uFillTx/>
              </a:rPr>
              <a:t>Healthy eating and active lifestyles –</a:t>
            </a:r>
            <a:r>
              <a:rPr kumimoji="0" lang="en-US" sz="1200" b="0" i="1" u="none" strike="noStrike" kern="1200" cap="none" spc="0" normalizeH="0" noProof="0" dirty="0">
                <a:ln>
                  <a:noFill/>
                </a:ln>
                <a:solidFill>
                  <a:srgbClr val="727272"/>
                </a:solidFill>
                <a:effectLst/>
                <a:uLnTx/>
                <a:uFillTx/>
              </a:rPr>
              <a:t> best practices in public health</a:t>
            </a:r>
            <a:r>
              <a:rPr kumimoji="0" lang="en-US" sz="1200" b="0" i="1" u="none" strike="noStrike" kern="1200" cap="none" spc="0" normalizeH="0" baseline="0" noProof="0" dirty="0">
                <a:ln>
                  <a:noFill/>
                </a:ln>
                <a:solidFill>
                  <a:srgbClr val="727272"/>
                </a:solidFill>
                <a:effectLst/>
                <a:uLnTx/>
                <a:uFillTx/>
              </a:rPr>
              <a:t>,</a:t>
            </a:r>
            <a:r>
              <a:rPr kumimoji="0" lang="en-US" sz="1200" b="0" i="1" u="none" strike="noStrike" kern="1200" cap="none" spc="0" normalizeH="0" noProof="0" dirty="0">
                <a:ln>
                  <a:noFill/>
                </a:ln>
                <a:solidFill>
                  <a:srgbClr val="727272"/>
                </a:solidFill>
                <a:effectLst/>
                <a:uLnTx/>
                <a:uFillTx/>
              </a:rPr>
              <a:t> </a:t>
            </a:r>
            <a:r>
              <a:rPr lang="en-GB" sz="1200" dirty="0">
                <a:hlinkClick r:id="rId3"/>
              </a:rPr>
              <a:t>oe.cd/best-practices</a:t>
            </a:r>
            <a:r>
              <a:rPr lang="en-GB" sz="1200" dirty="0"/>
              <a:t> </a:t>
            </a:r>
          </a:p>
        </p:txBody>
      </p:sp>
      <p:pic>
        <p:nvPicPr>
          <p:cNvPr id="6" name="Picture 5">
            <a:extLst>
              <a:ext uri="{FF2B5EF4-FFF2-40B4-BE49-F238E27FC236}">
                <a16:creationId xmlns:a16="http://schemas.microsoft.com/office/drawing/2014/main" id="{66573633-3FB4-1906-18D4-712B865EEE11}"/>
              </a:ext>
            </a:extLst>
          </p:cNvPr>
          <p:cNvPicPr>
            <a:picLocks noChangeAspect="1"/>
          </p:cNvPicPr>
          <p:nvPr/>
        </p:nvPicPr>
        <p:blipFill>
          <a:blip r:embed="rId4"/>
          <a:stretch>
            <a:fillRect/>
          </a:stretch>
        </p:blipFill>
        <p:spPr>
          <a:xfrm>
            <a:off x="11192468" y="6072647"/>
            <a:ext cx="423500" cy="396000"/>
          </a:xfrm>
          <a:prstGeom prst="rect">
            <a:avLst/>
          </a:prstGeom>
        </p:spPr>
      </p:pic>
    </p:spTree>
    <p:extLst>
      <p:ext uri="{BB962C8B-B14F-4D97-AF65-F5344CB8AC3E}">
        <p14:creationId xmlns:p14="http://schemas.microsoft.com/office/powerpoint/2010/main" val="35962539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439999" y="237600"/>
            <a:ext cx="10297075" cy="1022400"/>
          </a:xfrm>
        </p:spPr>
        <p:txBody>
          <a:bodyPr/>
          <a:lstStyle/>
          <a:p>
            <a:r>
              <a:rPr lang="en-GB" dirty="0"/>
              <a:t>Si </a:t>
            </a:r>
            <a:r>
              <a:rPr lang="en-GB" dirty="0" err="1"/>
              <a:t>elles</a:t>
            </a:r>
            <a:r>
              <a:rPr lang="en-GB" dirty="0"/>
              <a:t> </a:t>
            </a:r>
            <a:r>
              <a:rPr lang="en-GB" dirty="0" err="1"/>
              <a:t>étaient</a:t>
            </a:r>
            <a:r>
              <a:rPr lang="en-GB" dirty="0"/>
              <a:t> </a:t>
            </a:r>
            <a:r>
              <a:rPr lang="en-GB" dirty="0" err="1"/>
              <a:t>généralisées</a:t>
            </a:r>
            <a:r>
              <a:rPr lang="en-GB" dirty="0"/>
              <a:t>, </a:t>
            </a:r>
            <a:r>
              <a:rPr lang="en-GB" dirty="0" err="1"/>
              <a:t>ces</a:t>
            </a:r>
            <a:r>
              <a:rPr lang="en-GB" dirty="0"/>
              <a:t> interventions </a:t>
            </a:r>
            <a:r>
              <a:rPr lang="en-GB" dirty="0" err="1"/>
              <a:t>produiraient</a:t>
            </a:r>
            <a:r>
              <a:rPr lang="en-GB" dirty="0"/>
              <a:t> des </a:t>
            </a:r>
            <a:r>
              <a:rPr lang="en-GB" dirty="0" err="1"/>
              <a:t>effets</a:t>
            </a:r>
            <a:r>
              <a:rPr lang="en-GB" dirty="0"/>
              <a:t> </a:t>
            </a:r>
            <a:r>
              <a:rPr lang="en-GB" dirty="0" err="1"/>
              <a:t>majeurs</a:t>
            </a:r>
            <a:r>
              <a:rPr lang="en-GB" dirty="0"/>
              <a:t> </a:t>
            </a:r>
          </a:p>
        </p:txBody>
      </p:sp>
      <p:graphicFrame>
        <p:nvGraphicFramePr>
          <p:cNvPr id="5" name="Chart 4"/>
          <p:cNvGraphicFramePr>
            <a:graphicFrameLocks/>
          </p:cNvGraphicFramePr>
          <p:nvPr/>
        </p:nvGraphicFramePr>
        <p:xfrm>
          <a:off x="573206" y="2251881"/>
          <a:ext cx="5349921" cy="4340647"/>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752166" y="1489587"/>
            <a:ext cx="5147189" cy="646331"/>
          </a:xfrm>
          <a:prstGeom prst="rect">
            <a:avLst/>
          </a:prstGeom>
          <a:noFill/>
        </p:spPr>
        <p:txBody>
          <a:bodyPr wrap="square" rtlCol="0">
            <a:spAutoFit/>
          </a:bodyPr>
          <a:lstStyle/>
          <a:p>
            <a:r>
              <a:rPr lang="en-GB" dirty="0">
                <a:solidFill>
                  <a:schemeClr val="tx2"/>
                </a:solidFill>
              </a:rPr>
              <a:t>Cases of chronic diseases that can be avoided across EU27 before 2050</a:t>
            </a:r>
          </a:p>
        </p:txBody>
      </p:sp>
      <p:sp>
        <p:nvSpPr>
          <p:cNvPr id="7" name="TextBox 6"/>
          <p:cNvSpPr txBox="1"/>
          <p:nvPr/>
        </p:nvSpPr>
        <p:spPr>
          <a:xfrm>
            <a:off x="6459794" y="1479755"/>
            <a:ext cx="5314335" cy="646331"/>
          </a:xfrm>
          <a:prstGeom prst="rect">
            <a:avLst/>
          </a:prstGeom>
          <a:noFill/>
        </p:spPr>
        <p:txBody>
          <a:bodyPr wrap="square" rtlCol="0">
            <a:spAutoFit/>
          </a:bodyPr>
          <a:lstStyle/>
          <a:p>
            <a:r>
              <a:rPr lang="en-US" dirty="0">
                <a:solidFill>
                  <a:schemeClr val="tx2"/>
                </a:solidFill>
              </a:rPr>
              <a:t>Health expenditure savings and workforce gains, Euros per capita per year across EU27</a:t>
            </a:r>
            <a:endParaRPr lang="en-GB" dirty="0">
              <a:solidFill>
                <a:schemeClr val="tx2"/>
              </a:solidFill>
            </a:endParaRPr>
          </a:p>
        </p:txBody>
      </p:sp>
      <p:graphicFrame>
        <p:nvGraphicFramePr>
          <p:cNvPr id="8" name="Chart 7"/>
          <p:cNvGraphicFramePr>
            <a:graphicFrameLocks/>
          </p:cNvGraphicFramePr>
          <p:nvPr/>
        </p:nvGraphicFramePr>
        <p:xfrm>
          <a:off x="6268065" y="2241755"/>
          <a:ext cx="5427406" cy="4336026"/>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a:xfrm>
            <a:off x="0" y="6584727"/>
            <a:ext cx="10653486" cy="276999"/>
          </a:xfrm>
          <a:prstGeom prst="rect">
            <a:avLst/>
          </a:prstGeom>
          <a:noFill/>
        </p:spPr>
        <p:txBody>
          <a:bodyPr wrap="square" rtlCol="0">
            <a:spAutoFit/>
          </a:bodyPr>
          <a:lstStyle/>
          <a:p>
            <a:pPr>
              <a:defRPr/>
            </a:pPr>
            <a:r>
              <a:rPr kumimoji="0" lang="en-GB" sz="1200" b="0" i="1" u="none" strike="noStrike" kern="1200" cap="none" spc="0" normalizeH="0" baseline="0" noProof="0" dirty="0">
                <a:ln>
                  <a:noFill/>
                </a:ln>
                <a:solidFill>
                  <a:srgbClr val="727272"/>
                </a:solidFill>
                <a:effectLst/>
                <a:uLnTx/>
                <a:uFillTx/>
              </a:rPr>
              <a:t>Source: OECD (2022) </a:t>
            </a:r>
            <a:r>
              <a:rPr kumimoji="0" lang="en-US" sz="1200" b="0" i="1" u="none" strike="noStrike" kern="1200" cap="none" spc="0" normalizeH="0" baseline="0" noProof="0" dirty="0">
                <a:ln>
                  <a:noFill/>
                </a:ln>
                <a:solidFill>
                  <a:srgbClr val="727272"/>
                </a:solidFill>
                <a:effectLst/>
                <a:uLnTx/>
                <a:uFillTx/>
              </a:rPr>
              <a:t>Healthy eating and active lifestyles –</a:t>
            </a:r>
            <a:r>
              <a:rPr kumimoji="0" lang="en-US" sz="1200" b="0" i="1" u="none" strike="noStrike" kern="1200" cap="none" spc="0" normalizeH="0" noProof="0" dirty="0">
                <a:ln>
                  <a:noFill/>
                </a:ln>
                <a:solidFill>
                  <a:srgbClr val="727272"/>
                </a:solidFill>
                <a:effectLst/>
                <a:uLnTx/>
                <a:uFillTx/>
              </a:rPr>
              <a:t> best practices in public health</a:t>
            </a:r>
            <a:r>
              <a:rPr kumimoji="0" lang="en-US" sz="1200" b="0" i="1" u="none" strike="noStrike" kern="1200" cap="none" spc="0" normalizeH="0" baseline="0" noProof="0" dirty="0">
                <a:ln>
                  <a:noFill/>
                </a:ln>
                <a:solidFill>
                  <a:srgbClr val="727272"/>
                </a:solidFill>
                <a:effectLst/>
                <a:uLnTx/>
                <a:uFillTx/>
              </a:rPr>
              <a:t>,</a:t>
            </a:r>
            <a:r>
              <a:rPr kumimoji="0" lang="en-US" sz="1200" b="0" i="1" u="none" strike="noStrike" kern="1200" cap="none" spc="0" normalizeH="0" noProof="0" dirty="0">
                <a:ln>
                  <a:noFill/>
                </a:ln>
                <a:solidFill>
                  <a:srgbClr val="727272"/>
                </a:solidFill>
                <a:effectLst/>
                <a:uLnTx/>
                <a:uFillTx/>
              </a:rPr>
              <a:t> </a:t>
            </a:r>
            <a:r>
              <a:rPr lang="en-GB" sz="1200" dirty="0">
                <a:hlinkClick r:id="rId4"/>
              </a:rPr>
              <a:t>oe.cd/best-practices</a:t>
            </a:r>
            <a:r>
              <a:rPr lang="en-GB" sz="1200" dirty="0"/>
              <a:t> </a:t>
            </a:r>
          </a:p>
        </p:txBody>
      </p:sp>
      <p:sp>
        <p:nvSpPr>
          <p:cNvPr id="2" name="TextBox 1"/>
          <p:cNvSpPr txBox="1"/>
          <p:nvPr/>
        </p:nvSpPr>
        <p:spPr>
          <a:xfrm>
            <a:off x="7168555" y="4157931"/>
            <a:ext cx="681487" cy="276999"/>
          </a:xfrm>
          <a:prstGeom prst="rect">
            <a:avLst/>
          </a:prstGeom>
          <a:noFill/>
        </p:spPr>
        <p:txBody>
          <a:bodyPr wrap="square" rtlCol="0">
            <a:spAutoFit/>
          </a:bodyPr>
          <a:lstStyle/>
          <a:p>
            <a:pPr algn="ctr"/>
            <a:r>
              <a:rPr lang="en-GB" sz="1200" dirty="0"/>
              <a:t>n/a</a:t>
            </a:r>
          </a:p>
        </p:txBody>
      </p:sp>
      <p:pic>
        <p:nvPicPr>
          <p:cNvPr id="4" name="Picture 3">
            <a:extLst>
              <a:ext uri="{FF2B5EF4-FFF2-40B4-BE49-F238E27FC236}">
                <a16:creationId xmlns:a16="http://schemas.microsoft.com/office/drawing/2014/main" id="{E8EA1033-9F23-1A2B-F36F-528A78626955}"/>
              </a:ext>
            </a:extLst>
          </p:cNvPr>
          <p:cNvPicPr>
            <a:picLocks noChangeAspect="1"/>
          </p:cNvPicPr>
          <p:nvPr/>
        </p:nvPicPr>
        <p:blipFill>
          <a:blip r:embed="rId5"/>
          <a:stretch>
            <a:fillRect/>
          </a:stretch>
        </p:blipFill>
        <p:spPr>
          <a:xfrm>
            <a:off x="11566689" y="6274518"/>
            <a:ext cx="423500" cy="396000"/>
          </a:xfrm>
          <a:prstGeom prst="rect">
            <a:avLst/>
          </a:prstGeom>
        </p:spPr>
      </p:pic>
    </p:spTree>
    <p:extLst>
      <p:ext uri="{BB962C8B-B14F-4D97-AF65-F5344CB8AC3E}">
        <p14:creationId xmlns:p14="http://schemas.microsoft.com/office/powerpoint/2010/main" val="34347657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CDE_Français_blanc">
  <a:themeElements>
    <a:clrScheme name="OECD white">
      <a:dk1>
        <a:srgbClr val="727272"/>
      </a:dk1>
      <a:lt1>
        <a:sysClr val="window" lastClr="FFFFFF"/>
      </a:lt1>
      <a:dk2>
        <a:srgbClr val="006299"/>
      </a:dk2>
      <a:lt2>
        <a:srgbClr val="E6E6E6"/>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ECD">
      <a:majorFont>
        <a:latin typeface="Arial"/>
        <a:ea typeface=""/>
        <a:cs typeface=""/>
      </a:majorFont>
      <a:minorFont>
        <a:latin typeface="Georgia"/>
        <a:ea typeface=""/>
        <a:cs typeface=""/>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863</Words>
  <Application>Microsoft Office PowerPoint</Application>
  <PresentationFormat>Widescreen</PresentationFormat>
  <Paragraphs>78</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Georgia</vt:lpstr>
      <vt:lpstr>Helvetica 65 Medium</vt:lpstr>
      <vt:lpstr>OCDE_Français_blanc</vt:lpstr>
      <vt:lpstr>La prevention en sante dans les pays de l’OCDE</vt:lpstr>
      <vt:lpstr>Les dépenses de santé vont augmenter significativement dans les années à venir</vt:lpstr>
      <vt:lpstr>Les options politiques</vt:lpstr>
      <vt:lpstr>La prévention représente 3% des dépenses de santé </vt:lpstr>
      <vt:lpstr>Les travaux de l’OCDE sur la prévention</vt:lpstr>
      <vt:lpstr>Les maladies chroniques représentent un des enjeux centraux pour les systèmes de santé de l’OCDE</vt:lpstr>
      <vt:lpstr>Les coûts socioéconomiques sont vertigineux, exemple de l’obésité dans les pays d’Europe</vt:lpstr>
      <vt:lpstr>Identifier les bonnes pratiques et les généraliser</vt:lpstr>
      <vt:lpstr>Si elles étaient généralisées, ces interventions produiraient des effets majeurs </vt:lpstr>
      <vt:lpstr>Quelques leçons apprises durant nos travaux</vt:lpstr>
      <vt:lpstr>Conclusions</vt:lpstr>
      <vt:lpstr>Merci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Guillaume Dedet</dc:creator>
  <cp:lastModifiedBy>Guillaume Dedet</cp:lastModifiedBy>
  <cp:revision>2</cp:revision>
  <dcterms:created xsi:type="dcterms:W3CDTF">2025-05-12T21:50:00Z</dcterms:created>
  <dcterms:modified xsi:type="dcterms:W3CDTF">2025-05-12T22:37:52Z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e5510b0-e729-4ef0-a3dd-4ba0dfe56c99_Enabled">
    <vt:lpwstr>true</vt:lpwstr>
  </property>
  <property fmtid="{D5CDD505-2E9C-101B-9397-08002B2CF9AE}" pid="3" name="MSIP_Label_0e5510b0-e729-4ef0-a3dd-4ba0dfe56c99_SetDate">
    <vt:lpwstr>2025-05-12T22:30:08Z</vt:lpwstr>
  </property>
  <property fmtid="{D5CDD505-2E9C-101B-9397-08002B2CF9AE}" pid="4" name="MSIP_Label_0e5510b0-e729-4ef0-a3dd-4ba0dfe56c99_Method">
    <vt:lpwstr>Standard</vt:lpwstr>
  </property>
  <property fmtid="{D5CDD505-2E9C-101B-9397-08002B2CF9AE}" pid="5" name="MSIP_Label_0e5510b0-e729-4ef0-a3dd-4ba0dfe56c99_Name">
    <vt:lpwstr>Restricted Use</vt:lpwstr>
  </property>
  <property fmtid="{D5CDD505-2E9C-101B-9397-08002B2CF9AE}" pid="6" name="MSIP_Label_0e5510b0-e729-4ef0-a3dd-4ba0dfe56c99_SiteId">
    <vt:lpwstr>ac41c7d4-1f61-460d-b0f4-fc925a2b471c</vt:lpwstr>
  </property>
  <property fmtid="{D5CDD505-2E9C-101B-9397-08002B2CF9AE}" pid="7" name="MSIP_Label_0e5510b0-e729-4ef0-a3dd-4ba0dfe56c99_ActionId">
    <vt:lpwstr>2c75084c-6748-4a5c-853b-28b28264d17f</vt:lpwstr>
  </property>
  <property fmtid="{D5CDD505-2E9C-101B-9397-08002B2CF9AE}" pid="8" name="MSIP_Label_0e5510b0-e729-4ef0-a3dd-4ba0dfe56c99_ContentBits">
    <vt:lpwstr>2</vt:lpwstr>
  </property>
  <property fmtid="{D5CDD505-2E9C-101B-9397-08002B2CF9AE}" pid="9" name="ClassificationContentMarkingFooterLocations">
    <vt:lpwstr>OCDE_Français_blanc:3</vt:lpwstr>
  </property>
  <property fmtid="{D5CDD505-2E9C-101B-9397-08002B2CF9AE}" pid="10" name="ClassificationContentMarkingFooterText">
    <vt:lpwstr>Restricted Use - À usage restreint</vt:lpwstr>
  </property>
</Properties>
</file>